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4" r:id="rId2"/>
    <p:sldId id="374" r:id="rId3"/>
    <p:sldId id="295" r:id="rId4"/>
    <p:sldId id="296" r:id="rId5"/>
    <p:sldId id="293" r:id="rId6"/>
    <p:sldId id="338" r:id="rId7"/>
    <p:sldId id="339" r:id="rId8"/>
    <p:sldId id="336" r:id="rId9"/>
    <p:sldId id="372" r:id="rId10"/>
    <p:sldId id="360" r:id="rId11"/>
    <p:sldId id="321" r:id="rId12"/>
    <p:sldId id="322" r:id="rId13"/>
    <p:sldId id="297" r:id="rId14"/>
    <p:sldId id="337" r:id="rId15"/>
    <p:sldId id="325" r:id="rId16"/>
    <p:sldId id="327" r:id="rId17"/>
    <p:sldId id="328" r:id="rId18"/>
    <p:sldId id="351" r:id="rId19"/>
    <p:sldId id="329" r:id="rId20"/>
    <p:sldId id="342" r:id="rId21"/>
    <p:sldId id="346" r:id="rId22"/>
    <p:sldId id="343" r:id="rId23"/>
    <p:sldId id="364" r:id="rId24"/>
    <p:sldId id="365" r:id="rId25"/>
    <p:sldId id="344" r:id="rId26"/>
    <p:sldId id="366" r:id="rId27"/>
    <p:sldId id="367" r:id="rId28"/>
    <p:sldId id="330" r:id="rId29"/>
    <p:sldId id="332" r:id="rId30"/>
    <p:sldId id="341" r:id="rId31"/>
    <p:sldId id="368" r:id="rId32"/>
    <p:sldId id="369" r:id="rId33"/>
    <p:sldId id="348" r:id="rId34"/>
    <p:sldId id="370" r:id="rId35"/>
    <p:sldId id="371" r:id="rId36"/>
    <p:sldId id="299" r:id="rId37"/>
    <p:sldId id="306" r:id="rId38"/>
    <p:sldId id="307" r:id="rId39"/>
    <p:sldId id="308" r:id="rId40"/>
    <p:sldId id="302" r:id="rId41"/>
    <p:sldId id="313" r:id="rId42"/>
    <p:sldId id="312" r:id="rId43"/>
    <p:sldId id="318" r:id="rId44"/>
    <p:sldId id="317" r:id="rId45"/>
    <p:sldId id="320" r:id="rId46"/>
    <p:sldId id="354" r:id="rId47"/>
    <p:sldId id="303" r:id="rId48"/>
    <p:sldId id="294" r:id="rId49"/>
    <p:sldId id="373" r:id="rId50"/>
    <p:sldId id="268" r:id="rId51"/>
    <p:sldId id="269" r:id="rId52"/>
    <p:sldId id="265" r:id="rId53"/>
    <p:sldId id="291" r:id="rId5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CFD2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86864" autoAdjust="0"/>
  </p:normalViewPr>
  <p:slideViewPr>
    <p:cSldViewPr showGuides="1">
      <p:cViewPr>
        <p:scale>
          <a:sx n="75" d="100"/>
          <a:sy n="75" d="100"/>
        </p:scale>
        <p:origin x="-1675" y="-67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2" cy="511731"/>
          </a:xfrm>
          <a:prstGeom prst="rect">
            <a:avLst/>
          </a:prstGeom>
        </p:spPr>
        <p:txBody>
          <a:bodyPr vert="horz" lIns="99019" tIns="49509" rIns="99019" bIns="4950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2" cy="511731"/>
          </a:xfrm>
          <a:prstGeom prst="rect">
            <a:avLst/>
          </a:prstGeom>
        </p:spPr>
        <p:txBody>
          <a:bodyPr vert="horz" lIns="99019" tIns="49509" rIns="99019" bIns="49509" rtlCol="0"/>
          <a:lstStyle>
            <a:lvl1pPr algn="r">
              <a:defRPr sz="1300"/>
            </a:lvl1pPr>
          </a:lstStyle>
          <a:p>
            <a:fld id="{1A1845FB-945F-4ABD-A3ED-B4154413BF1F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9" tIns="49509" rIns="99019" bIns="4950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19" tIns="49509" rIns="99019" bIns="4950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2" cy="511731"/>
          </a:xfrm>
          <a:prstGeom prst="rect">
            <a:avLst/>
          </a:prstGeom>
        </p:spPr>
        <p:txBody>
          <a:bodyPr vert="horz" lIns="99019" tIns="49509" rIns="99019" bIns="4950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2" cy="511731"/>
          </a:xfrm>
          <a:prstGeom prst="rect">
            <a:avLst/>
          </a:prstGeom>
        </p:spPr>
        <p:txBody>
          <a:bodyPr vert="horz" lIns="99019" tIns="49509" rIns="99019" bIns="49509" rtlCol="0" anchor="b"/>
          <a:lstStyle>
            <a:lvl1pPr algn="r">
              <a:defRPr sz="1300"/>
            </a:lvl1pPr>
          </a:lstStyle>
          <a:p>
            <a:fld id="{E337550F-0105-40F2-93F6-F0B008D2C9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16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  <a:ea typeface="ＭＳ Ｐゴシック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C06EA-8DF9-4FDE-AD3C-77DC44D4B82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550F-0105-40F2-93F6-F0B008D2C952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453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pitchFamily="34" charset="0"/>
                <a:ea typeface="ＭＳ Ｐゴシック" pitchFamily="50" charset="-128"/>
              </a:rPr>
              <a:t>Foto vom Gerät: sitzend oder liegend messen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2D303-D458-4A2E-B89B-A5A34B312072}" type="slidenum">
              <a:rPr lang="en-US" smtClean="0">
                <a:latin typeface="Arial" pitchFamily="34" charset="0"/>
                <a:ea typeface="ＭＳ Ｐゴシック" pitchFamily="50" charset="-128"/>
              </a:rPr>
              <a:pPr/>
              <a:t>50</a:t>
            </a:fld>
            <a:endParaRPr 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pitchFamily="34" charset="0"/>
                <a:ea typeface="ＭＳ Ｐゴシック" pitchFamily="50" charset="-128"/>
              </a:rPr>
              <a:t>Foto vom Gerät: sitzend oder liegend messen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2D303-D458-4A2E-B89B-A5A34B312072}" type="slidenum">
              <a:rPr lang="en-US" smtClean="0">
                <a:latin typeface="Arial" pitchFamily="34" charset="0"/>
                <a:ea typeface="ＭＳ Ｐゴシック" pitchFamily="50" charset="-128"/>
              </a:rPr>
              <a:pPr/>
              <a:t>51</a:t>
            </a:fld>
            <a:endParaRPr 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pitchFamily="34" charset="0"/>
                <a:ea typeface="ＭＳ Ｐゴシック" pitchFamily="50" charset="-128"/>
              </a:rPr>
              <a:t>Foto vom Gerät: sitzend oder liegend messen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2D303-D458-4A2E-B89B-A5A34B312072}" type="slidenum">
              <a:rPr lang="en-US" smtClean="0">
                <a:latin typeface="Arial" pitchFamily="34" charset="0"/>
                <a:ea typeface="ＭＳ Ｐゴシック" pitchFamily="50" charset="-128"/>
              </a:rPr>
              <a:pPr/>
              <a:t>52</a:t>
            </a:fld>
            <a:endParaRPr 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pitchFamily="34" charset="0"/>
                <a:ea typeface="ＭＳ Ｐゴシック" pitchFamily="50" charset="-128"/>
              </a:rPr>
              <a:t>Foto vom Gerät: sitzend oder liegend messen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2D303-D458-4A2E-B89B-A5A34B312072}" type="slidenum">
              <a:rPr lang="en-US" smtClean="0">
                <a:latin typeface="Arial" pitchFamily="34" charset="0"/>
                <a:ea typeface="ＭＳ Ｐゴシック" pitchFamily="50" charset="-128"/>
              </a:rPr>
              <a:pPr/>
              <a:t>53</a:t>
            </a:fld>
            <a:endParaRPr 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  <a:ea typeface="ＭＳ Ｐゴシック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C06EA-8DF9-4FDE-AD3C-77DC44D4B82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Messung zeigen!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550F-0105-40F2-93F6-F0B008D2C9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88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>
                <a:latin typeface="Arial" pitchFamily="34" charset="0"/>
                <a:ea typeface="ＭＳ Ｐゴシック" pitchFamily="50" charset="-128"/>
              </a:rPr>
              <a:t>Foto vom Gerät: sitzend oder liegend messen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2D303-D458-4A2E-B89B-A5A34B312072}" type="slidenum">
              <a:rPr lang="en-US" smtClean="0">
                <a:latin typeface="Arial" pitchFamily="34" charset="0"/>
                <a:ea typeface="ＭＳ Ｐゴシック" pitchFamily="50" charset="-128"/>
              </a:rPr>
              <a:pPr/>
              <a:t>9</a:t>
            </a:fld>
            <a:endParaRPr 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Messung zeigen!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550F-0105-40F2-93F6-F0B008D2C95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88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/>
              <a:t>Hier für alle Komplexe Größen Formelzeichen für Zeitfunktionen verwendet.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550F-0105-40F2-93F6-F0B008D2C95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87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Messung mit Multimeter</a:t>
            </a:r>
            <a:r>
              <a:rPr lang="de-DE" baseline="0" dirty="0" smtClean="0"/>
              <a:t> hier!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550F-0105-40F2-93F6-F0B008D2C95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58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550F-0105-40F2-93F6-F0B008D2C95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78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550F-0105-40F2-93F6-F0B008D2C95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32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17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02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42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05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3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44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46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75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96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84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87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FC2A7-41C6-40B0-A5CC-764285B22F57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7498-898D-45E2-B03C-CC10F0BA2D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82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32.jpeg"/><Relationship Id="rId7" Type="http://schemas.openxmlformats.org/officeDocument/2006/relationships/slide" Target="slide37.xml"/><Relationship Id="rId12" Type="http://schemas.openxmlformats.org/officeDocument/2006/relationships/slide" Target="slide4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1.xml"/><Relationship Id="rId5" Type="http://schemas.openxmlformats.org/officeDocument/2006/relationships/slide" Target="slide39.xml"/><Relationship Id="rId10" Type="http://schemas.openxmlformats.org/officeDocument/2006/relationships/slide" Target="slide42.xml"/><Relationship Id="rId4" Type="http://schemas.openxmlformats.org/officeDocument/2006/relationships/image" Target="../media/image33.emf"/><Relationship Id="rId9" Type="http://schemas.openxmlformats.org/officeDocument/2006/relationships/slide" Target="slide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1560" y="442401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pPr algn="ctr"/>
            <a:r>
              <a:rPr lang="de-DE" sz="2400" u="sng" dirty="0" smtClean="0"/>
              <a:t>Abhandlung zum Thema </a:t>
            </a:r>
          </a:p>
          <a:p>
            <a:pPr algn="ctr"/>
            <a:r>
              <a:rPr lang="de-DE" sz="2400" u="sng" dirty="0" smtClean="0"/>
              <a:t>„</a:t>
            </a:r>
            <a:r>
              <a:rPr lang="de-DE" sz="2400" u="sng" dirty="0" err="1" smtClean="0"/>
              <a:t>Driven</a:t>
            </a:r>
            <a:r>
              <a:rPr lang="de-DE" sz="2400" u="sng" dirty="0" smtClean="0"/>
              <a:t> </a:t>
            </a:r>
            <a:r>
              <a:rPr lang="de-DE" sz="2400" u="sng" dirty="0" err="1"/>
              <a:t>right</a:t>
            </a:r>
            <a:r>
              <a:rPr lang="de-DE" sz="2400" u="sng" dirty="0"/>
              <a:t> </a:t>
            </a:r>
            <a:r>
              <a:rPr lang="de-DE" sz="2400" u="sng" dirty="0" smtClean="0"/>
              <a:t>leg (DRL) am EKG-Verstärker“</a:t>
            </a:r>
          </a:p>
          <a:p>
            <a:pPr algn="ctr"/>
            <a:endParaRPr lang="de-DE" sz="2400" u="sng" dirty="0"/>
          </a:p>
          <a:p>
            <a:pPr algn="ctr"/>
            <a:r>
              <a:rPr lang="de-DE" sz="2400" dirty="0" smtClean="0"/>
              <a:t>Dr. Sebastian </a:t>
            </a:r>
            <a:r>
              <a:rPr lang="de-DE" sz="2400" dirty="0" err="1" smtClean="0"/>
              <a:t>Guttke</a:t>
            </a:r>
            <a:endParaRPr lang="de-DE" sz="2400" dirty="0" smtClean="0"/>
          </a:p>
          <a:p>
            <a:pPr algn="ctr"/>
            <a:r>
              <a:rPr lang="de-DE" sz="2400" dirty="0" smtClean="0"/>
              <a:t>2018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3 / 24</a:t>
            </a:r>
          </a:p>
        </p:txBody>
      </p:sp>
    </p:spTree>
    <p:extLst>
      <p:ext uri="{BB962C8B-B14F-4D97-AF65-F5344CB8AC3E}">
        <p14:creationId xmlns:p14="http://schemas.microsoft.com/office/powerpoint/2010/main" val="31753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sz="2000" dirty="0" smtClean="0">
                <a:latin typeface="+mj-lt"/>
                <a:ea typeface="+mj-ea"/>
                <a:cs typeface="+mj-cs"/>
              </a:rPr>
              <a:t>2.3 Elektroden zur Biosignalableitung</a:t>
            </a:r>
            <a:endParaRPr lang="de-DE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953414"/>
            <a:ext cx="315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Elektroden 1. Art (polarisierbar)</a:t>
            </a:r>
            <a:endParaRPr lang="de-DE" u="sng" dirty="0"/>
          </a:p>
        </p:txBody>
      </p:sp>
      <p:sp>
        <p:nvSpPr>
          <p:cNvPr id="9" name="Textfeld 8"/>
          <p:cNvSpPr txBox="1"/>
          <p:nvPr/>
        </p:nvSpPr>
        <p:spPr>
          <a:xfrm>
            <a:off x="4797194" y="1953414"/>
            <a:ext cx="368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Elektroden 2. Art (nicht polarisierbar)</a:t>
            </a:r>
            <a:endParaRPr lang="de-DE" u="sng" dirty="0"/>
          </a:p>
        </p:txBody>
      </p:sp>
      <p:sp>
        <p:nvSpPr>
          <p:cNvPr id="12" name="Textfeld 11"/>
          <p:cNvSpPr txBox="1"/>
          <p:nvPr/>
        </p:nvSpPr>
        <p:spPr>
          <a:xfrm>
            <a:off x="4821562" y="2327976"/>
            <a:ext cx="39438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Dreiphasiges System </a:t>
            </a:r>
          </a:p>
          <a:p>
            <a:r>
              <a:rPr lang="de-DE" dirty="0"/>
              <a:t>Metall, unlösliche Zwischenschicht </a:t>
            </a:r>
          </a:p>
          <a:p>
            <a:r>
              <a:rPr lang="de-DE" dirty="0"/>
              <a:t>als „Ionenspeicher“ , Elektrolyt</a:t>
            </a:r>
          </a:p>
          <a:p>
            <a:endParaRPr lang="de-DE" dirty="0" smtClean="0"/>
          </a:p>
          <a:p>
            <a:r>
              <a:rPr lang="de-DE" dirty="0" smtClean="0"/>
              <a:t>hohe Austauschstromdichte J möglich, </a:t>
            </a:r>
          </a:p>
          <a:p>
            <a:r>
              <a:rPr lang="de-DE" dirty="0" smtClean="0"/>
              <a:t>bei relativ konstanter Potentialdifferenz </a:t>
            </a:r>
          </a:p>
          <a:p>
            <a:r>
              <a:rPr lang="de-DE" dirty="0" smtClean="0"/>
              <a:t>nahe der im Gleichgewichtszustand, </a:t>
            </a:r>
          </a:p>
          <a:p>
            <a:r>
              <a:rPr lang="de-DE" dirty="0" smtClean="0"/>
              <a:t>d.h. keine große Überspannung bei </a:t>
            </a:r>
          </a:p>
          <a:p>
            <a:r>
              <a:rPr lang="de-DE" dirty="0" smtClean="0"/>
              <a:t>Stromfluss</a:t>
            </a:r>
          </a:p>
          <a:p>
            <a:endParaRPr lang="de-DE" dirty="0"/>
          </a:p>
          <a:p>
            <a:r>
              <a:rPr lang="de-DE" dirty="0" smtClean="0"/>
              <a:t>Beispiel: </a:t>
            </a:r>
            <a:r>
              <a:rPr lang="de-DE" dirty="0" err="1" smtClean="0"/>
              <a:t>Ag</a:t>
            </a:r>
            <a:r>
              <a:rPr lang="de-DE" dirty="0" smtClean="0"/>
              <a:t>/</a:t>
            </a:r>
            <a:r>
              <a:rPr lang="de-DE" dirty="0" err="1" smtClean="0"/>
              <a:t>AgCl</a:t>
            </a:r>
            <a:r>
              <a:rPr lang="de-DE" dirty="0" smtClean="0"/>
              <a:t> – Silber/Silberchlorid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73011" y="2322746"/>
            <a:ext cx="37126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geringe Austauschstromdichte J , </a:t>
            </a:r>
          </a:p>
          <a:p>
            <a:r>
              <a:rPr lang="de-DE" dirty="0" smtClean="0"/>
              <a:t>Spannungserhöhung führt kaum zu </a:t>
            </a:r>
          </a:p>
          <a:p>
            <a:r>
              <a:rPr lang="de-DE" dirty="0" smtClean="0"/>
              <a:t>Stromflusserhöhung-&gt; Aufladung der </a:t>
            </a:r>
          </a:p>
          <a:p>
            <a:r>
              <a:rPr lang="de-DE" dirty="0" smtClean="0"/>
              <a:t>Doppelschicht...</a:t>
            </a:r>
          </a:p>
          <a:p>
            <a:r>
              <a:rPr lang="de-DE" dirty="0"/>
              <a:t>Ionen nähern sich der Doppelschicht </a:t>
            </a:r>
            <a:endParaRPr lang="de-DE" dirty="0" smtClean="0"/>
          </a:p>
          <a:p>
            <a:r>
              <a:rPr lang="de-DE" dirty="0" smtClean="0"/>
              <a:t>bis </a:t>
            </a:r>
            <a:r>
              <a:rPr lang="de-DE" dirty="0"/>
              <a:t>auf </a:t>
            </a:r>
            <a:r>
              <a:rPr lang="de-DE" dirty="0" smtClean="0"/>
              <a:t>Hydrathüllenabstand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5928" y="764704"/>
            <a:ext cx="4570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Elektroden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Komplexe, meist nichtlineare Impedanzen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Messstromdichte &lt;&lt; Austauschstromdichte </a:t>
            </a:r>
          </a:p>
        </p:txBody>
      </p:sp>
    </p:spTree>
    <p:extLst>
      <p:ext uri="{BB962C8B-B14F-4D97-AF65-F5344CB8AC3E}">
        <p14:creationId xmlns:p14="http://schemas.microsoft.com/office/powerpoint/2010/main" val="313464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/>
              <a:t>2.4 </a:t>
            </a:r>
            <a:r>
              <a:rPr lang="de-DE" sz="2000" dirty="0"/>
              <a:t>Arten der Ansteuerung (Gleichtakt und Differenzansteuerung)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467544" y="69269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Arten der idealen Ansteuerung eines Instrumentenverstärkers</a:t>
            </a:r>
            <a:endParaRPr lang="de-DE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76" y="1196752"/>
            <a:ext cx="6610692" cy="44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868144" y="1268760"/>
            <a:ext cx="1872208" cy="9361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868144" y="3211211"/>
            <a:ext cx="1872208" cy="937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3563888" y="4653136"/>
            <a:ext cx="707296" cy="7074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3635896" y="2636912"/>
            <a:ext cx="574157" cy="5742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115616" y="573325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-&gt; Gleichtaktspannung </a:t>
            </a:r>
            <a:r>
              <a:rPr lang="de-DE" b="1" u="sng" dirty="0" err="1" smtClean="0">
                <a:solidFill>
                  <a:srgbClr val="FF0000"/>
                </a:solidFill>
              </a:rPr>
              <a:t>U</a:t>
            </a:r>
            <a:r>
              <a:rPr lang="de-DE" sz="1200" b="1" dirty="0" err="1" smtClean="0">
                <a:solidFill>
                  <a:srgbClr val="FF0000"/>
                </a:solidFill>
              </a:rPr>
              <a:t>Gl</a:t>
            </a:r>
            <a:r>
              <a:rPr lang="de-DE" b="1" dirty="0">
                <a:solidFill>
                  <a:srgbClr val="FF0000"/>
                </a:solidFill>
              </a:rPr>
              <a:t> (</a:t>
            </a:r>
            <a:r>
              <a:rPr lang="de-DE" b="1" dirty="0" err="1">
                <a:solidFill>
                  <a:srgbClr val="FF0000"/>
                </a:solidFill>
              </a:rPr>
              <a:t>common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mode</a:t>
            </a:r>
            <a:r>
              <a:rPr lang="de-DE" b="1" dirty="0">
                <a:solidFill>
                  <a:srgbClr val="FF0000"/>
                </a:solidFill>
              </a:rPr>
              <a:t>) </a:t>
            </a:r>
            <a:r>
              <a:rPr lang="de-DE" b="1" dirty="0" smtClean="0">
                <a:solidFill>
                  <a:srgbClr val="FF0000"/>
                </a:solidFill>
              </a:rPr>
              <a:t>ist hier ein 50 Hz – Signal.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54850" y="6444072"/>
            <a:ext cx="5383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 inhaltlich: Vorlesung Medizintechnik Prof. </a:t>
            </a:r>
            <a:r>
              <a:rPr lang="de-DE" sz="1400" dirty="0" err="1" smtClean="0"/>
              <a:t>Laukner</a:t>
            </a:r>
            <a:r>
              <a:rPr lang="de-DE" sz="1400" dirty="0" smtClean="0"/>
              <a:t> HTWK Leipzig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7368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9269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Reale Ansteuerung eines Instrumentenverstärkers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868144" y="3284984"/>
            <a:ext cx="187220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59" y="1397000"/>
            <a:ext cx="7422457" cy="42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827584" y="4725144"/>
            <a:ext cx="2736303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745442" y="5805264"/>
            <a:ext cx="634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ym typeface="Wingdings" panose="05000000000000000000" pitchFamily="2" charset="2"/>
              </a:rPr>
              <a:t>Ziel:</a:t>
            </a:r>
            <a:r>
              <a:rPr lang="de-DE" dirty="0" smtClean="0">
                <a:sym typeface="Wingdings" panose="05000000000000000000" pitchFamily="2" charset="2"/>
              </a:rPr>
              <a:t> 	• Bestmögliche Unterdrückung des Gleichtaktsignals </a:t>
            </a:r>
            <a:r>
              <a:rPr lang="de-DE" u="sng" dirty="0" err="1"/>
              <a:t>U</a:t>
            </a:r>
            <a:r>
              <a:rPr lang="de-DE" sz="1200" dirty="0" err="1"/>
              <a:t>Gl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/>
          </a:p>
          <a:p>
            <a:r>
              <a:rPr lang="de-DE" dirty="0" smtClean="0"/>
              <a:t>	• Bestmögliche Verstärkung des Differenzsignals </a:t>
            </a:r>
            <a:r>
              <a:rPr lang="de-DE" u="sng" dirty="0"/>
              <a:t>U</a:t>
            </a:r>
            <a:r>
              <a:rPr lang="de-DE" sz="1200" dirty="0"/>
              <a:t>d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/>
              <a:t>2.4 </a:t>
            </a:r>
            <a:r>
              <a:rPr lang="de-DE" sz="2000" dirty="0"/>
              <a:t>Arten der Ansteuerung (Gleichtakt und Differenzansteuerung)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54850" y="6444072"/>
            <a:ext cx="5458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 inhaltlich: Vorlesung Medizintechnik Prof. </a:t>
            </a:r>
            <a:r>
              <a:rPr lang="de-DE" sz="1400" dirty="0" err="1" smtClean="0"/>
              <a:t>Laukner</a:t>
            </a:r>
            <a:r>
              <a:rPr lang="de-DE" sz="1400" dirty="0" smtClean="0"/>
              <a:t> HTWK Leipzig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889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3472408"/>
            <a:ext cx="5472608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Rechenbeispiel:</a:t>
            </a:r>
          </a:p>
          <a:p>
            <a:r>
              <a:rPr lang="de-DE" sz="1800" dirty="0" smtClean="0"/>
              <a:t>CMRR </a:t>
            </a:r>
            <a:r>
              <a:rPr lang="de-DE" sz="1800" dirty="0"/>
              <a:t>= </a:t>
            </a:r>
            <a:r>
              <a:rPr lang="de-DE" sz="1800" dirty="0" smtClean="0"/>
              <a:t>20·log</a:t>
            </a:r>
            <a:r>
              <a:rPr lang="de-DE" sz="1200" dirty="0" smtClean="0"/>
              <a:t>10</a:t>
            </a:r>
            <a:r>
              <a:rPr lang="de-DE" sz="1800" dirty="0" smtClean="0"/>
              <a:t>([</a:t>
            </a:r>
            <a:r>
              <a:rPr lang="de-DE" sz="1800" dirty="0" err="1" smtClean="0">
                <a:solidFill>
                  <a:srgbClr val="00B050"/>
                </a:solidFill>
              </a:rPr>
              <a:t>U</a:t>
            </a:r>
            <a:r>
              <a:rPr lang="de-DE" sz="1200" dirty="0" err="1" smtClean="0">
                <a:solidFill>
                  <a:srgbClr val="00B050"/>
                </a:solidFill>
              </a:rPr>
              <a:t>ad</a:t>
            </a:r>
            <a:r>
              <a:rPr lang="de-DE" sz="1800" dirty="0" smtClean="0">
                <a:solidFill>
                  <a:srgbClr val="00B050"/>
                </a:solidFill>
              </a:rPr>
              <a:t>/U</a:t>
            </a:r>
            <a:r>
              <a:rPr lang="de-DE" sz="1200" dirty="0" smtClean="0">
                <a:solidFill>
                  <a:srgbClr val="00B050"/>
                </a:solidFill>
              </a:rPr>
              <a:t>d</a:t>
            </a:r>
            <a:r>
              <a:rPr lang="de-DE" sz="1800" dirty="0" smtClean="0"/>
              <a:t>] / [</a:t>
            </a:r>
            <a:r>
              <a:rPr lang="de-DE" sz="1800" dirty="0" err="1" smtClean="0">
                <a:solidFill>
                  <a:srgbClr val="FF0000"/>
                </a:solidFill>
              </a:rPr>
              <a:t>U</a:t>
            </a:r>
            <a:r>
              <a:rPr lang="de-DE" sz="1200" dirty="0" err="1">
                <a:solidFill>
                  <a:srgbClr val="FF0000"/>
                </a:solidFill>
              </a:rPr>
              <a:t>aGl</a:t>
            </a:r>
            <a:r>
              <a:rPr lang="de-DE" sz="1800" dirty="0" smtClean="0">
                <a:solidFill>
                  <a:srgbClr val="FF0000"/>
                </a:solidFill>
              </a:rPr>
              <a:t> / </a:t>
            </a:r>
            <a:r>
              <a:rPr lang="de-DE" sz="1800" dirty="0" err="1" smtClean="0">
                <a:solidFill>
                  <a:srgbClr val="FF0000"/>
                </a:solidFill>
              </a:rPr>
              <a:t>U</a:t>
            </a:r>
            <a:r>
              <a:rPr lang="de-DE" sz="1200" dirty="0" err="1" smtClean="0">
                <a:solidFill>
                  <a:srgbClr val="FF0000"/>
                </a:solidFill>
              </a:rPr>
              <a:t>Gl</a:t>
            </a:r>
            <a:r>
              <a:rPr lang="de-DE" sz="1800" dirty="0" smtClean="0"/>
              <a:t>])</a:t>
            </a:r>
          </a:p>
          <a:p>
            <a:r>
              <a:rPr lang="de-DE" sz="1800" dirty="0"/>
              <a:t>CMRR = </a:t>
            </a:r>
            <a:r>
              <a:rPr lang="de-DE" sz="1800" dirty="0" smtClean="0"/>
              <a:t>20·log</a:t>
            </a:r>
            <a:r>
              <a:rPr lang="de-DE" sz="1200" dirty="0" smtClean="0"/>
              <a:t>10</a:t>
            </a:r>
            <a:r>
              <a:rPr lang="de-DE" sz="1800" dirty="0" smtClean="0"/>
              <a:t>([30 mV /1 mV] </a:t>
            </a:r>
            <a:r>
              <a:rPr lang="de-DE" sz="1800" dirty="0"/>
              <a:t>/ </a:t>
            </a:r>
            <a:r>
              <a:rPr lang="de-DE" sz="1800" dirty="0" smtClean="0"/>
              <a:t>[0.1 </a:t>
            </a:r>
            <a:r>
              <a:rPr lang="de-DE" sz="1800" dirty="0"/>
              <a:t>mV / </a:t>
            </a:r>
            <a:r>
              <a:rPr lang="de-DE" sz="1800" dirty="0" smtClean="0"/>
              <a:t>100 mV])</a:t>
            </a:r>
            <a:endParaRPr lang="de-DE" sz="1800" dirty="0"/>
          </a:p>
          <a:p>
            <a:r>
              <a:rPr lang="de-DE" sz="1800" dirty="0"/>
              <a:t>CMRR = </a:t>
            </a:r>
            <a:r>
              <a:rPr lang="de-DE" sz="1800" dirty="0" smtClean="0"/>
              <a:t>20·log</a:t>
            </a:r>
            <a:r>
              <a:rPr lang="de-DE" sz="1200" dirty="0" smtClean="0"/>
              <a:t>10</a:t>
            </a:r>
            <a:r>
              <a:rPr lang="de-DE" sz="1800" dirty="0" smtClean="0"/>
              <a:t>(</a:t>
            </a:r>
            <a:r>
              <a:rPr lang="de-DE" sz="1800" dirty="0" smtClean="0">
                <a:solidFill>
                  <a:srgbClr val="00B050"/>
                </a:solidFill>
              </a:rPr>
              <a:t>30</a:t>
            </a:r>
            <a:r>
              <a:rPr lang="de-DE" sz="1800" dirty="0" smtClean="0"/>
              <a:t> / </a:t>
            </a:r>
            <a:r>
              <a:rPr lang="de-DE" sz="1800" dirty="0" smtClean="0">
                <a:solidFill>
                  <a:srgbClr val="FF0000"/>
                </a:solidFill>
              </a:rPr>
              <a:t>0,001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CMRR = 90 dB</a:t>
            </a:r>
          </a:p>
          <a:p>
            <a:pPr marL="0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unterer Grenzwert für praktisch geeignete CMRR</a:t>
            </a:r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/>
              <a:t>2.7 </a:t>
            </a:r>
            <a:r>
              <a:rPr lang="de-DE" sz="2000" dirty="0"/>
              <a:t>Maßnahmen zur Verbesserung der </a:t>
            </a:r>
            <a:r>
              <a:rPr lang="de-DE" sz="2000" dirty="0" smtClean="0"/>
              <a:t>Signalqualität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467544" y="692696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Gleichtaktunterdrückung</a:t>
            </a:r>
            <a:r>
              <a:rPr lang="de-DE" dirty="0"/>
              <a:t> (</a:t>
            </a:r>
            <a:r>
              <a:rPr lang="de-DE" dirty="0" smtClean="0"/>
              <a:t>CMR -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rejection</a:t>
            </a:r>
            <a:r>
              <a:rPr lang="de-DE" dirty="0" smtClean="0"/>
              <a:t>):</a:t>
            </a:r>
            <a:endParaRPr lang="de-DE" dirty="0"/>
          </a:p>
          <a:p>
            <a:r>
              <a:rPr lang="de-DE" dirty="0" smtClean="0"/>
              <a:t>CMRR </a:t>
            </a:r>
            <a:r>
              <a:rPr lang="de-DE" dirty="0"/>
              <a:t>= 20·log</a:t>
            </a:r>
            <a:r>
              <a:rPr lang="de-DE" sz="1200" dirty="0"/>
              <a:t>10 </a:t>
            </a:r>
            <a:r>
              <a:rPr lang="de-DE" dirty="0"/>
              <a:t>(</a:t>
            </a:r>
            <a:r>
              <a:rPr lang="de-DE" b="1" dirty="0" err="1" smtClean="0">
                <a:solidFill>
                  <a:srgbClr val="00B050"/>
                </a:solidFill>
              </a:rPr>
              <a:t>V</a:t>
            </a:r>
            <a:r>
              <a:rPr lang="de-DE" sz="1200" b="1" dirty="0" err="1" smtClean="0">
                <a:solidFill>
                  <a:srgbClr val="00B050"/>
                </a:solidFill>
              </a:rPr>
              <a:t>d</a:t>
            </a:r>
            <a:r>
              <a:rPr lang="de-DE" sz="1200" b="1" dirty="0" smtClean="0">
                <a:solidFill>
                  <a:srgbClr val="00B050"/>
                </a:solidFill>
              </a:rPr>
              <a:t> </a:t>
            </a:r>
            <a:r>
              <a:rPr lang="de-DE" dirty="0" smtClean="0"/>
              <a:t>/</a:t>
            </a:r>
            <a:r>
              <a:rPr lang="de-DE" sz="1200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V</a:t>
            </a:r>
            <a:r>
              <a:rPr lang="de-DE" sz="1200" b="1" dirty="0" err="1" smtClean="0">
                <a:solidFill>
                  <a:srgbClr val="FF0000"/>
                </a:solidFill>
              </a:rPr>
              <a:t>Gl</a:t>
            </a:r>
            <a:r>
              <a:rPr lang="de-DE" dirty="0" smtClean="0"/>
              <a:t>)</a:t>
            </a:r>
          </a:p>
          <a:p>
            <a:r>
              <a:rPr lang="de-DE" b="1" dirty="0" err="1" smtClean="0">
                <a:solidFill>
                  <a:srgbClr val="00B050"/>
                </a:solidFill>
              </a:rPr>
              <a:t>V</a:t>
            </a:r>
            <a:r>
              <a:rPr lang="de-DE" sz="1200" b="1" dirty="0" err="1" smtClean="0">
                <a:solidFill>
                  <a:srgbClr val="00B050"/>
                </a:solidFill>
              </a:rPr>
              <a:t>d</a:t>
            </a:r>
            <a:r>
              <a:rPr lang="de-DE" sz="1200" b="1" dirty="0" smtClean="0">
                <a:solidFill>
                  <a:srgbClr val="00B050"/>
                </a:solidFill>
              </a:rPr>
              <a:t>     </a:t>
            </a:r>
            <a:r>
              <a:rPr lang="de-DE" b="1" dirty="0" smtClean="0">
                <a:solidFill>
                  <a:srgbClr val="00B050"/>
                </a:solidFill>
              </a:rPr>
              <a:t>- Differenzverstärkung</a:t>
            </a:r>
            <a:endParaRPr lang="de-DE" dirty="0"/>
          </a:p>
          <a:p>
            <a:r>
              <a:rPr lang="de-DE" b="1" dirty="0" err="1" smtClean="0">
                <a:solidFill>
                  <a:srgbClr val="FF0000"/>
                </a:solidFill>
              </a:rPr>
              <a:t>V</a:t>
            </a:r>
            <a:r>
              <a:rPr lang="de-DE" sz="1200" b="1" dirty="0" err="1" smtClean="0">
                <a:solidFill>
                  <a:srgbClr val="FF0000"/>
                </a:solidFill>
              </a:rPr>
              <a:t>Gl</a:t>
            </a:r>
            <a:r>
              <a:rPr lang="de-DE" b="1" dirty="0" smtClean="0">
                <a:solidFill>
                  <a:srgbClr val="FF0000"/>
                </a:solidFill>
              </a:rPr>
              <a:t> – Gleichtaktverstärkung, bzw. Reduzierung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Maßnahmen zur Verbesserung: 	</a:t>
            </a:r>
          </a:p>
          <a:p>
            <a:r>
              <a:rPr lang="de-DE" dirty="0"/>
              <a:t>	</a:t>
            </a:r>
            <a:r>
              <a:rPr lang="de-DE" dirty="0" smtClean="0"/>
              <a:t>a) Messung mittels idealem Instrumentenverstärker </a:t>
            </a:r>
          </a:p>
          <a:p>
            <a:r>
              <a:rPr lang="de-DE" dirty="0"/>
              <a:t>	</a:t>
            </a:r>
            <a:r>
              <a:rPr lang="de-DE" dirty="0" smtClean="0"/>
              <a:t>b) Bestmögliche Symmetrie am Verstärkereingang</a:t>
            </a:r>
          </a:p>
          <a:p>
            <a:r>
              <a:rPr lang="de-DE" dirty="0" smtClean="0"/>
              <a:t>	c) Aktive Masse d.h. DRL (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leg)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6 / 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3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/>
        </p:nvSpPr>
        <p:spPr>
          <a:xfrm>
            <a:off x="395536" y="692696"/>
            <a:ext cx="7964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Driven</a:t>
            </a:r>
            <a:r>
              <a:rPr lang="de-DE" b="1" dirty="0" smtClean="0"/>
              <a:t> </a:t>
            </a:r>
            <a:r>
              <a:rPr lang="de-DE" b="1" dirty="0" err="1" smtClean="0"/>
              <a:t>right</a:t>
            </a:r>
            <a:r>
              <a:rPr lang="de-DE" b="1" dirty="0" smtClean="0"/>
              <a:t> leg</a:t>
            </a:r>
            <a:r>
              <a:rPr lang="de-DE" dirty="0" smtClean="0"/>
              <a:t> (DRL-Schaltung):</a:t>
            </a:r>
          </a:p>
          <a:p>
            <a:endParaRPr lang="en-US" dirty="0" smtClean="0"/>
          </a:p>
          <a:p>
            <a:r>
              <a:rPr lang="en-US" dirty="0" smtClean="0"/>
              <a:t>“This </a:t>
            </a:r>
            <a:r>
              <a:rPr lang="en-US" dirty="0"/>
              <a:t>electrode provides a </a:t>
            </a:r>
            <a:r>
              <a:rPr lang="en-US" b="1" dirty="0" smtClean="0"/>
              <a:t>low-impedance path </a:t>
            </a:r>
            <a:r>
              <a:rPr lang="en-US" dirty="0"/>
              <a:t>between the patient and the amplifier common </a:t>
            </a:r>
            <a:r>
              <a:rPr lang="en-US" dirty="0" smtClean="0"/>
              <a:t>so that </a:t>
            </a:r>
            <a:r>
              <a:rPr lang="en-US" dirty="0" err="1" smtClean="0"/>
              <a:t>vc</a:t>
            </a:r>
            <a:r>
              <a:rPr lang="en-US" dirty="0" smtClean="0"/>
              <a:t> (common mode voltage) </a:t>
            </a:r>
            <a:r>
              <a:rPr lang="en-US" dirty="0"/>
              <a:t>is </a:t>
            </a:r>
            <a:r>
              <a:rPr lang="en-US" dirty="0" smtClean="0"/>
              <a:t>small.” (</a:t>
            </a:r>
            <a:r>
              <a:rPr lang="de-DE" dirty="0" smtClean="0"/>
              <a:t>Winter </a:t>
            </a:r>
            <a:r>
              <a:rPr lang="de-DE" dirty="0" err="1" smtClean="0"/>
              <a:t>and</a:t>
            </a:r>
            <a:r>
              <a:rPr lang="de-DE" dirty="0" smtClean="0"/>
              <a:t> Webster, 1983)</a:t>
            </a:r>
            <a:endParaRPr lang="en-US" dirty="0" smtClean="0"/>
          </a:p>
          <a:p>
            <a:endParaRPr lang="de-DE" dirty="0"/>
          </a:p>
          <a:p>
            <a:r>
              <a:rPr lang="de-DE" dirty="0" smtClean="0"/>
              <a:t>d.h. </a:t>
            </a:r>
          </a:p>
          <a:p>
            <a:r>
              <a:rPr lang="de-DE" dirty="0" smtClean="0"/>
              <a:t>DRL ist eine </a:t>
            </a:r>
            <a:r>
              <a:rPr lang="de-DE" dirty="0" err="1" smtClean="0"/>
              <a:t>niederohmige</a:t>
            </a:r>
            <a:r>
              <a:rPr lang="de-DE" dirty="0" smtClean="0"/>
              <a:t> Verbindung zwischen der Masse des Messsystems GND und dem Menschen. Sie dient zur Reduzierung einer vorhandenen Gleichtakt-spannung zwischen Mensch und GND. (kapazitives Störsignal)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</a:t>
            </a:r>
            <a:r>
              <a:rPr lang="de-DE" sz="2000" dirty="0"/>
              <a:t>Maßnahmen zur Verbesserung der </a:t>
            </a:r>
            <a:r>
              <a:rPr lang="de-DE" sz="2000" dirty="0" smtClean="0"/>
              <a:t>Signalqualität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 / 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5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96" y="2369420"/>
            <a:ext cx="1248156" cy="242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83768" y="344947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</a:t>
            </a:r>
            <a:r>
              <a:rPr lang="de-DE" sz="1200" dirty="0" err="1" smtClean="0"/>
              <a:t>b</a:t>
            </a:r>
            <a:r>
              <a:rPr lang="de-DE" dirty="0" smtClean="0"/>
              <a:t>  ≈ 1 k</a:t>
            </a:r>
            <a:r>
              <a:rPr lang="de-DE" dirty="0" smtClean="0">
                <a:latin typeface="GreekC_IV50" panose="00000400000000000000" pitchFamily="2" charset="0"/>
                <a:cs typeface="GreekC_IV50" panose="00000400000000000000" pitchFamily="2" charset="0"/>
              </a:rPr>
              <a:t>W </a:t>
            </a:r>
            <a:r>
              <a:rPr lang="de-DE" dirty="0" smtClean="0"/>
              <a:t>Körperwiderstand</a:t>
            </a:r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467544" y="69269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/>
              <a:t>Ein Mensch </a:t>
            </a:r>
            <a:r>
              <a:rPr lang="de-DE" dirty="0" smtClean="0"/>
              <a:t>	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8 / 24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483768" y="1695149"/>
            <a:ext cx="36062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Hinweis: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Vereinfachung der Schreibweise der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komplexen </a:t>
            </a:r>
            <a:r>
              <a:rPr lang="de-DE" b="1" dirty="0">
                <a:solidFill>
                  <a:srgbClr val="FF0000"/>
                </a:solidFill>
              </a:rPr>
              <a:t>Größen </a:t>
            </a:r>
            <a:r>
              <a:rPr lang="de-DE" b="1" dirty="0" smtClean="0">
                <a:solidFill>
                  <a:srgbClr val="FF0000"/>
                </a:solidFill>
              </a:rPr>
              <a:t>wie z.B</a:t>
            </a:r>
            <a:r>
              <a:rPr lang="de-DE" b="1" dirty="0">
                <a:solidFill>
                  <a:srgbClr val="FF0000"/>
                </a:solidFill>
              </a:rPr>
              <a:t>. 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|</a:t>
            </a:r>
            <a:r>
              <a:rPr lang="de-DE" b="1" u="sng" dirty="0" smtClean="0">
                <a:solidFill>
                  <a:srgbClr val="FF0000"/>
                </a:solidFill>
              </a:rPr>
              <a:t>Z</a:t>
            </a:r>
            <a:r>
              <a:rPr lang="de-DE" b="1" dirty="0" smtClean="0">
                <a:solidFill>
                  <a:srgbClr val="FF0000"/>
                </a:solidFill>
              </a:rPr>
              <a:t>|:= R ,  X</a:t>
            </a:r>
            <a:r>
              <a:rPr lang="de-DE" sz="1200" b="1" dirty="0" smtClean="0">
                <a:solidFill>
                  <a:srgbClr val="FF0000"/>
                </a:solidFill>
              </a:rPr>
              <a:t>C  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u="sng" dirty="0" smtClean="0">
                <a:solidFill>
                  <a:srgbClr val="FF0000"/>
                </a:solidFill>
              </a:rPr>
              <a:t>U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dirty="0" smtClean="0">
                <a:solidFill>
                  <a:srgbClr val="FF0000"/>
                </a:solidFill>
              </a:rPr>
              <a:t>:= u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b="1" u="sng" dirty="0" smtClean="0">
                <a:solidFill>
                  <a:srgbClr val="FF0000"/>
                </a:solidFill>
              </a:rPr>
              <a:t>I</a:t>
            </a:r>
            <a:r>
              <a:rPr lang="de-DE" b="1" dirty="0" smtClean="0">
                <a:solidFill>
                  <a:srgbClr val="FF0000"/>
                </a:solidFill>
              </a:rPr>
              <a:t>   := i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3900"/>
            <a:ext cx="2023110" cy="36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23728" y="197954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mit</a:t>
            </a:r>
            <a:r>
              <a:rPr lang="de-DE" i="1" dirty="0" smtClean="0"/>
              <a:t> </a:t>
            </a:r>
            <a:r>
              <a:rPr lang="de-DE" i="1" dirty="0" err="1" smtClean="0"/>
              <a:t>X</a:t>
            </a:r>
            <a:r>
              <a:rPr lang="de-DE" sz="1200" dirty="0" err="1" smtClean="0"/>
              <a:t>CNb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467544" y="69269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/>
              <a:t>Ein </a:t>
            </a:r>
            <a:r>
              <a:rPr lang="de-DE" dirty="0" smtClean="0"/>
              <a:t>Mensch im elektrischen </a:t>
            </a:r>
            <a:r>
              <a:rPr lang="de-DE" dirty="0" err="1" smtClean="0"/>
              <a:t>Störfeld</a:t>
            </a:r>
            <a:r>
              <a:rPr lang="de-DE" dirty="0" smtClean="0"/>
              <a:t> 	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9 / 24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305353" y="5349636"/>
            <a:ext cx="351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Körper ist </a:t>
            </a:r>
            <a:r>
              <a:rPr lang="de-DE" b="1" dirty="0" err="1" smtClean="0">
                <a:solidFill>
                  <a:srgbClr val="FF0000"/>
                </a:solidFill>
              </a:rPr>
              <a:t>Äquipotentialvolumen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im elektrischen </a:t>
            </a:r>
            <a:r>
              <a:rPr lang="de-DE" b="1" dirty="0" err="1" smtClean="0">
                <a:solidFill>
                  <a:srgbClr val="FF0000"/>
                </a:solidFill>
              </a:rPr>
              <a:t>Störfeld</a:t>
            </a:r>
            <a:r>
              <a:rPr lang="de-DE" b="1" dirty="0" smtClean="0">
                <a:solidFill>
                  <a:srgbClr val="FF0000"/>
                </a:solidFill>
              </a:rPr>
              <a:t>!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0523" y="5303470"/>
            <a:ext cx="227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Schutzleiter bzw. Erde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52" y="1484785"/>
            <a:ext cx="360776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39752" y="342900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</a:t>
            </a:r>
            <a:r>
              <a:rPr lang="de-DE" sz="1200" dirty="0" err="1" smtClean="0"/>
              <a:t>b</a:t>
            </a:r>
            <a:r>
              <a:rPr lang="de-DE" dirty="0" smtClean="0"/>
              <a:t> ≈ </a:t>
            </a:r>
            <a:r>
              <a:rPr lang="de-DE" dirty="0"/>
              <a:t>1k</a:t>
            </a:r>
            <a:r>
              <a:rPr lang="de-DE" dirty="0">
                <a:latin typeface="GreekC_IV50" panose="00000400000000000000" pitchFamily="2" charset="0"/>
                <a:cs typeface="GreekC_IV50" panose="00000400000000000000" pitchFamily="2" charset="0"/>
              </a:rPr>
              <a:t>W</a:t>
            </a:r>
            <a:r>
              <a:rPr lang="de-DE" dirty="0" smtClean="0"/>
              <a:t>   &lt;&lt;  </a:t>
            </a:r>
            <a:r>
              <a:rPr lang="de-DE" i="1" dirty="0" err="1" smtClean="0"/>
              <a:t>X</a:t>
            </a:r>
            <a:r>
              <a:rPr lang="de-DE" sz="1200" dirty="0" err="1" smtClean="0"/>
              <a:t>CNb</a:t>
            </a:r>
            <a:r>
              <a:rPr lang="de-DE" sz="1200" dirty="0" smtClean="0"/>
              <a:t> </a:t>
            </a:r>
            <a:r>
              <a:rPr lang="de-DE" dirty="0" smtClean="0"/>
              <a:t>≈ 1 M</a:t>
            </a:r>
            <a:r>
              <a:rPr lang="de-DE" dirty="0" smtClean="0">
                <a:latin typeface="GreekC_IV50" panose="00000400000000000000" pitchFamily="2" charset="0"/>
                <a:cs typeface="GreekC_IV50" panose="00000400000000000000" pitchFamily="2" charset="0"/>
              </a:rPr>
              <a:t>W</a:t>
            </a:r>
            <a:r>
              <a:rPr lang="de-DE" dirty="0" smtClean="0"/>
              <a:t>... </a:t>
            </a:r>
            <a:r>
              <a:rPr lang="de-DE" dirty="0"/>
              <a:t>G</a:t>
            </a:r>
            <a:r>
              <a:rPr lang="de-DE" dirty="0">
                <a:latin typeface="GreekC_IV50" panose="00000400000000000000" pitchFamily="2" charset="0"/>
                <a:cs typeface="GreekC_IV50" panose="00000400000000000000" pitchFamily="2" charset="0"/>
              </a:rPr>
              <a:t>W</a:t>
            </a:r>
          </a:p>
          <a:p>
            <a:endParaRPr lang="de-DE" dirty="0" smtClean="0"/>
          </a:p>
          <a:p>
            <a:r>
              <a:rPr lang="de-DE" i="1" dirty="0" err="1" smtClean="0"/>
              <a:t>X</a:t>
            </a:r>
            <a:r>
              <a:rPr lang="de-DE" sz="1200" dirty="0" err="1" smtClean="0"/>
              <a:t>CbPE</a:t>
            </a:r>
            <a:r>
              <a:rPr lang="de-DE" dirty="0" smtClean="0"/>
              <a:t> &lt; </a:t>
            </a:r>
            <a:r>
              <a:rPr lang="de-DE" i="1" dirty="0" err="1" smtClean="0"/>
              <a:t>X</a:t>
            </a:r>
            <a:r>
              <a:rPr lang="de-DE" sz="1200" dirty="0" err="1" smtClean="0"/>
              <a:t>CNb</a:t>
            </a:r>
            <a:endParaRPr lang="de-DE" sz="12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2123728" y="199058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88174" y="5704398"/>
            <a:ext cx="4975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</a:t>
            </a:r>
            <a:r>
              <a:rPr lang="de-DE" sz="1200" dirty="0" err="1" smtClean="0"/>
              <a:t>Nb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dirty="0" smtClean="0"/>
              <a:t>Koppelkapazität Netzspannung-Körper </a:t>
            </a:r>
            <a:r>
              <a:rPr lang="de-DE" dirty="0"/>
              <a:t>(</a:t>
            </a:r>
            <a:r>
              <a:rPr lang="de-DE" dirty="0" err="1"/>
              <a:t>body</a:t>
            </a:r>
            <a:r>
              <a:rPr lang="de-DE" dirty="0"/>
              <a:t>)</a:t>
            </a:r>
          </a:p>
          <a:p>
            <a:r>
              <a:rPr lang="de-DE" dirty="0" err="1" smtClean="0"/>
              <a:t>C</a:t>
            </a:r>
            <a:r>
              <a:rPr lang="de-DE" sz="1200" dirty="0" err="1" smtClean="0"/>
              <a:t>bPE</a:t>
            </a:r>
            <a:r>
              <a:rPr lang="de-DE" dirty="0" smtClean="0"/>
              <a:t> – Koppelkapazität Körper (</a:t>
            </a:r>
            <a:r>
              <a:rPr lang="de-DE" dirty="0" err="1" smtClean="0"/>
              <a:t>body</a:t>
            </a:r>
            <a:r>
              <a:rPr lang="de-DE" dirty="0" smtClean="0"/>
              <a:t>) – Erde (PE)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93175" y="140348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U</a:t>
            </a:r>
            <a:r>
              <a:rPr lang="de-DE" sz="1200" b="1" dirty="0" smtClean="0">
                <a:solidFill>
                  <a:srgbClr val="FF0000"/>
                </a:solidFill>
              </a:rPr>
              <a:t>N</a:t>
            </a:r>
            <a:r>
              <a:rPr lang="de-DE" b="1" dirty="0" smtClean="0">
                <a:solidFill>
                  <a:srgbClr val="FF0000"/>
                </a:solidFill>
              </a:rPr>
              <a:t> = 230 V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10 / 24</a:t>
            </a:r>
            <a:endParaRPr lang="de-DE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243834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732987" y="3995772"/>
            <a:ext cx="1678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u</a:t>
            </a:r>
            <a:r>
              <a:rPr lang="de-DE" sz="1000" dirty="0" err="1"/>
              <a:t>b</a:t>
            </a:r>
            <a:r>
              <a:rPr lang="de-DE" sz="1000" dirty="0"/>
              <a:t> </a:t>
            </a:r>
            <a:r>
              <a:rPr lang="de-DE" dirty="0"/>
              <a:t> = 1 mV</a:t>
            </a:r>
            <a:r>
              <a:rPr lang="de-DE" dirty="0" smtClean="0"/>
              <a:t>...20 V</a:t>
            </a:r>
          </a:p>
          <a:p>
            <a:r>
              <a:rPr lang="de-DE" dirty="0" smtClean="0"/>
              <a:t>f = 50 Hz 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467544" y="69269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/>
              <a:t>Ein </a:t>
            </a:r>
            <a:r>
              <a:rPr lang="de-DE" dirty="0" smtClean="0"/>
              <a:t>Mensch im elektrischen </a:t>
            </a:r>
            <a:r>
              <a:rPr lang="de-DE" dirty="0" err="1" smtClean="0"/>
              <a:t>Störfeld</a:t>
            </a:r>
            <a:r>
              <a:rPr lang="de-DE" dirty="0" smtClean="0"/>
              <a:t> 	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5576" y="55892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-&gt; Gleichtaktspannung </a:t>
            </a:r>
            <a:r>
              <a:rPr lang="de-DE" b="1" u="sng" dirty="0" err="1" smtClean="0">
                <a:solidFill>
                  <a:srgbClr val="FF0000"/>
                </a:solidFill>
              </a:rPr>
              <a:t>U</a:t>
            </a:r>
            <a:r>
              <a:rPr lang="de-DE" sz="1200" b="1" dirty="0" err="1" smtClean="0">
                <a:solidFill>
                  <a:srgbClr val="FF0000"/>
                </a:solidFill>
              </a:rPr>
              <a:t>Gl</a:t>
            </a:r>
            <a:r>
              <a:rPr lang="de-DE" b="1" dirty="0">
                <a:solidFill>
                  <a:srgbClr val="FF0000"/>
                </a:solidFill>
              </a:rPr>
              <a:t> (</a:t>
            </a:r>
            <a:r>
              <a:rPr lang="de-DE" b="1" dirty="0" err="1">
                <a:solidFill>
                  <a:srgbClr val="FF0000"/>
                </a:solidFill>
              </a:rPr>
              <a:t>common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mode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voltage</a:t>
            </a:r>
            <a:r>
              <a:rPr lang="de-DE" b="1" dirty="0" smtClean="0">
                <a:solidFill>
                  <a:srgbClr val="FF0000"/>
                </a:solidFill>
              </a:rPr>
              <a:t>) ist hier ein 50 Hz – Signal.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92080" y="3995772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-&gt; einfach </a:t>
            </a:r>
            <a:r>
              <a:rPr lang="de-DE" b="1" dirty="0" smtClean="0">
                <a:solidFill>
                  <a:srgbClr val="FF0000"/>
                </a:solidFill>
              </a:rPr>
              <a:t>messbar   </a:t>
            </a:r>
          </a:p>
          <a:p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   </a:t>
            </a:r>
            <a:r>
              <a:rPr lang="de-DE" b="1" dirty="0" smtClean="0">
                <a:solidFill>
                  <a:srgbClr val="FF0000"/>
                </a:solidFill>
              </a:rPr>
              <a:t>mit Voltmeter,</a:t>
            </a:r>
          </a:p>
          <a:p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   siehe auch in der </a:t>
            </a:r>
          </a:p>
          <a:p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   Simulation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3175" y="140348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U</a:t>
            </a:r>
            <a:r>
              <a:rPr lang="de-DE" sz="1200" b="1" dirty="0" smtClean="0"/>
              <a:t>N</a:t>
            </a:r>
            <a:r>
              <a:rPr lang="de-DE" b="1" dirty="0" smtClean="0"/>
              <a:t> = 230 V</a:t>
            </a:r>
            <a:endParaRPr lang="de-DE" b="1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835696" y="1700808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1801429" y="1660158"/>
            <a:ext cx="394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i</a:t>
            </a:r>
            <a:r>
              <a:rPr lang="de-DE" sz="1050" b="1" dirty="0" err="1" smtClean="0">
                <a:solidFill>
                  <a:srgbClr val="FF0000"/>
                </a:solidFill>
              </a:rPr>
              <a:t>D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835696" y="1412776"/>
            <a:ext cx="227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Elektroden+Leitungen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11 / 24</a:t>
            </a:r>
            <a:endParaRPr lang="de-DE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675888" cy="36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/>
              <a:t>Ein </a:t>
            </a:r>
            <a:r>
              <a:rPr lang="de-DE" dirty="0" smtClean="0"/>
              <a:t>Mensch im elektrischen </a:t>
            </a:r>
            <a:r>
              <a:rPr lang="de-DE" dirty="0" err="1" smtClean="0"/>
              <a:t>Störfeld</a:t>
            </a:r>
            <a:r>
              <a:rPr lang="de-DE" dirty="0" smtClean="0"/>
              <a:t>  mit Elektroden und Messleitungen	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36096" y="1458942"/>
            <a:ext cx="3374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</a:t>
            </a:r>
            <a:r>
              <a:rPr lang="de-DE" sz="1200" dirty="0" err="1" smtClean="0"/>
              <a:t>elLi</a:t>
            </a:r>
            <a:r>
              <a:rPr lang="de-DE" dirty="0" smtClean="0"/>
              <a:t>  – Messelektrode linker Arm</a:t>
            </a:r>
          </a:p>
          <a:p>
            <a:r>
              <a:rPr lang="de-DE" dirty="0" err="1" smtClean="0"/>
              <a:t>R</a:t>
            </a:r>
            <a:r>
              <a:rPr lang="de-DE" sz="1200" dirty="0" err="1" smtClean="0"/>
              <a:t>elRa</a:t>
            </a:r>
            <a:r>
              <a:rPr lang="de-DE" dirty="0" smtClean="0"/>
              <a:t> </a:t>
            </a:r>
            <a:r>
              <a:rPr lang="de-DE" dirty="0"/>
              <a:t>– Messelektrode </a:t>
            </a:r>
            <a:r>
              <a:rPr lang="de-DE" dirty="0" smtClean="0"/>
              <a:t>rechter </a:t>
            </a:r>
            <a:r>
              <a:rPr lang="de-DE" dirty="0"/>
              <a:t>Arm</a:t>
            </a:r>
          </a:p>
          <a:p>
            <a:r>
              <a:rPr lang="de-DE" dirty="0" smtClean="0"/>
              <a:t>R</a:t>
            </a:r>
            <a:r>
              <a:rPr lang="de-DE" sz="1200" dirty="0" smtClean="0"/>
              <a:t>1</a:t>
            </a:r>
            <a:r>
              <a:rPr lang="de-DE" dirty="0" smtClean="0"/>
              <a:t>    </a:t>
            </a:r>
            <a:r>
              <a:rPr lang="de-DE" dirty="0"/>
              <a:t>– </a:t>
            </a:r>
            <a:r>
              <a:rPr lang="de-DE" dirty="0" smtClean="0"/>
              <a:t>Widerstand Messleitung</a:t>
            </a:r>
          </a:p>
          <a:p>
            <a:r>
              <a:rPr lang="de-DE" dirty="0" smtClean="0"/>
              <a:t>C</a:t>
            </a:r>
            <a:r>
              <a:rPr lang="de-DE" sz="1200" dirty="0" smtClean="0"/>
              <a:t>1 </a:t>
            </a:r>
            <a:r>
              <a:rPr lang="de-DE" dirty="0" smtClean="0"/>
              <a:t>   </a:t>
            </a:r>
            <a:r>
              <a:rPr lang="de-DE" dirty="0"/>
              <a:t>– </a:t>
            </a:r>
            <a:r>
              <a:rPr lang="de-DE" dirty="0" smtClean="0"/>
              <a:t>Kapazität Messleitung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57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0216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835696" y="1412776"/>
            <a:ext cx="227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Elektroden+Leitungen</a:t>
            </a:r>
            <a:endParaRPr lang="de-DE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12 / 24</a:t>
            </a:r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467544" y="692696"/>
            <a:ext cx="794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/>
              <a:t>Ein </a:t>
            </a:r>
            <a:r>
              <a:rPr lang="de-DE" dirty="0" smtClean="0"/>
              <a:t>Mensch im elektrischen </a:t>
            </a:r>
            <a:r>
              <a:rPr lang="de-DE" dirty="0" err="1" smtClean="0"/>
              <a:t>Störfeld</a:t>
            </a:r>
            <a:r>
              <a:rPr lang="de-DE" dirty="0" smtClean="0"/>
              <a:t> </a:t>
            </a:r>
            <a:r>
              <a:rPr lang="de-DE" dirty="0"/>
              <a:t>mit Instrumentenverstärker ohne </a:t>
            </a:r>
            <a:r>
              <a:rPr lang="de-DE" dirty="0" smtClean="0"/>
              <a:t>RL-Masse 	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64088" y="4221088"/>
            <a:ext cx="35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 smtClean="0"/>
              <a:t>Z</a:t>
            </a:r>
            <a:r>
              <a:rPr lang="de-DE" sz="1200" dirty="0" err="1" smtClean="0"/>
              <a:t>e</a:t>
            </a:r>
            <a:r>
              <a:rPr lang="de-DE" sz="1200" dirty="0" smtClean="0"/>
              <a:t>   </a:t>
            </a:r>
            <a:r>
              <a:rPr lang="de-DE" dirty="0" smtClean="0"/>
              <a:t>  – Eingangsimpedanz Verstärker</a:t>
            </a:r>
          </a:p>
          <a:p>
            <a:r>
              <a:rPr lang="de-DE" dirty="0" smtClean="0"/>
              <a:t>R</a:t>
            </a:r>
            <a:r>
              <a:rPr lang="de-DE" sz="1200" dirty="0" smtClean="0"/>
              <a:t>G</a:t>
            </a:r>
            <a:r>
              <a:rPr lang="de-DE" dirty="0" smtClean="0"/>
              <a:t>   – Widerstand für Verstärkung</a:t>
            </a:r>
          </a:p>
          <a:p>
            <a:r>
              <a:rPr lang="de-DE" dirty="0" err="1" smtClean="0"/>
              <a:t>U</a:t>
            </a:r>
            <a:r>
              <a:rPr lang="de-DE" sz="1200" dirty="0" err="1" smtClean="0"/>
              <a:t>a</a:t>
            </a:r>
            <a:r>
              <a:rPr lang="de-DE" dirty="0" smtClean="0"/>
              <a:t>   – Ausgangsspannung (EKG)</a:t>
            </a:r>
          </a:p>
        </p:txBody>
      </p:sp>
    </p:spTree>
    <p:extLst>
      <p:ext uri="{BB962C8B-B14F-4D97-AF65-F5344CB8AC3E}">
        <p14:creationId xmlns:p14="http://schemas.microsoft.com/office/powerpoint/2010/main" val="32988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1560" y="442401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 smtClean="0"/>
              <a:t>Gliederung </a:t>
            </a:r>
          </a:p>
          <a:p>
            <a:endParaRPr lang="de-DE" dirty="0"/>
          </a:p>
          <a:p>
            <a:r>
              <a:rPr lang="de-DE" dirty="0" smtClean="0"/>
              <a:t>1</a:t>
            </a:r>
            <a:r>
              <a:rPr lang="de-DE" dirty="0" smtClean="0"/>
              <a:t>.) </a:t>
            </a:r>
            <a:r>
              <a:rPr lang="de-DE" b="1" dirty="0" smtClean="0"/>
              <a:t>Einleitung</a:t>
            </a:r>
          </a:p>
          <a:p>
            <a:pPr indent="268288"/>
            <a:r>
              <a:rPr lang="de-DE" dirty="0" smtClean="0"/>
              <a:t>1.1 Definition der Begriffe: Medizintechnik, Signal, Spektrum,...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endParaRPr lang="de-DE" dirty="0" smtClean="0"/>
          </a:p>
          <a:p>
            <a:pPr indent="268288"/>
            <a:r>
              <a:rPr lang="de-DE" dirty="0" smtClean="0"/>
              <a:t>1.2 Ursachen elektrischer und magnetischer Biosignale </a:t>
            </a:r>
            <a:endParaRPr lang="de-DE" b="1" dirty="0" smtClean="0">
              <a:solidFill>
                <a:srgbClr val="00B050"/>
              </a:solidFill>
            </a:endParaRPr>
          </a:p>
          <a:p>
            <a:pPr indent="268288"/>
            <a:r>
              <a:rPr lang="de-DE" dirty="0" smtClean="0"/>
              <a:t>1.3 Messkette </a:t>
            </a:r>
            <a:r>
              <a:rPr lang="de-DE" dirty="0"/>
              <a:t>zur Erfassung von </a:t>
            </a:r>
            <a:r>
              <a:rPr lang="de-DE" dirty="0" smtClean="0"/>
              <a:t>Biosignalen </a:t>
            </a:r>
            <a:endParaRPr lang="de-DE" b="1" dirty="0" smtClean="0">
              <a:solidFill>
                <a:srgbClr val="00B050"/>
              </a:solidFill>
            </a:endParaRPr>
          </a:p>
          <a:p>
            <a:pPr indent="268288"/>
            <a:r>
              <a:rPr lang="de-DE" dirty="0" smtClean="0"/>
              <a:t>1.4 Herausforderungen </a:t>
            </a:r>
            <a:r>
              <a:rPr lang="de-DE" dirty="0"/>
              <a:t>bei der Messung von </a:t>
            </a:r>
            <a:r>
              <a:rPr lang="de-DE" dirty="0" smtClean="0"/>
              <a:t>Biosignalen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endParaRPr lang="de-DE" dirty="0" smtClean="0"/>
          </a:p>
          <a:p>
            <a:pPr lvl="1" indent="-188913"/>
            <a:r>
              <a:rPr lang="de-DE" dirty="0" smtClean="0"/>
              <a:t>1.5 Kapazitive und induktive </a:t>
            </a:r>
            <a:r>
              <a:rPr lang="de-DE" dirty="0" err="1" smtClean="0"/>
              <a:t>Einkopplung</a:t>
            </a:r>
            <a:r>
              <a:rPr lang="de-DE" dirty="0" smtClean="0"/>
              <a:t> von Störsignalen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endParaRPr lang="de-DE" dirty="0" smtClean="0"/>
          </a:p>
          <a:p>
            <a:r>
              <a:rPr lang="de-DE" dirty="0" smtClean="0"/>
              <a:t>2.) </a:t>
            </a:r>
            <a:r>
              <a:rPr lang="de-DE" b="1" dirty="0" smtClean="0"/>
              <a:t>EKG-Ableitung</a:t>
            </a:r>
            <a:endParaRPr lang="de-DE" b="1" dirty="0"/>
          </a:p>
          <a:p>
            <a:pPr lvl="1" indent="-188913"/>
            <a:r>
              <a:rPr lang="de-DE" dirty="0" smtClean="0"/>
              <a:t>2.1 Entstehung eines EKGs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 smtClean="0">
                <a:solidFill>
                  <a:srgbClr val="00B050"/>
                </a:solidFill>
              </a:rPr>
              <a:t>-&gt;bekannt</a:t>
            </a:r>
            <a:endParaRPr lang="de-DE" dirty="0" smtClean="0"/>
          </a:p>
          <a:p>
            <a:pPr lvl="1" indent="-188913"/>
            <a:r>
              <a:rPr lang="de-DE" dirty="0" smtClean="0"/>
              <a:t>2.2 </a:t>
            </a:r>
            <a:r>
              <a:rPr lang="de-DE" dirty="0"/>
              <a:t>Messkette zur Ableitung eines </a:t>
            </a:r>
            <a:r>
              <a:rPr lang="de-DE" dirty="0" smtClean="0"/>
              <a:t>EKGs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endParaRPr lang="de-DE" b="1" dirty="0" smtClean="0">
              <a:solidFill>
                <a:srgbClr val="00B050"/>
              </a:solidFill>
            </a:endParaRPr>
          </a:p>
          <a:p>
            <a:pPr lvl="1" indent="-188913"/>
            <a:r>
              <a:rPr lang="de-DE" dirty="0" smtClean="0"/>
              <a:t>2.3 Elektroden zur Biosignalableitung </a:t>
            </a:r>
            <a:r>
              <a:rPr lang="de-DE" b="1" dirty="0">
                <a:solidFill>
                  <a:srgbClr val="00B050"/>
                </a:solidFill>
              </a:rPr>
              <a:t>-&gt;bekannt</a:t>
            </a:r>
            <a:endParaRPr lang="de-DE" dirty="0" smtClean="0"/>
          </a:p>
          <a:p>
            <a:pPr lvl="1" indent="-188913"/>
            <a:r>
              <a:rPr lang="de-DE" dirty="0" smtClean="0"/>
              <a:t>2.4 </a:t>
            </a:r>
            <a:r>
              <a:rPr lang="de-DE" dirty="0"/>
              <a:t>Der </a:t>
            </a:r>
            <a:r>
              <a:rPr lang="de-DE" dirty="0" smtClean="0"/>
              <a:t>Instrumentenverstärker </a:t>
            </a:r>
            <a:r>
              <a:rPr lang="de-DE" b="1" dirty="0" smtClean="0">
                <a:solidFill>
                  <a:srgbClr val="00B050"/>
                </a:solidFill>
              </a:rPr>
              <a:t>-&gt;bekannt</a:t>
            </a:r>
          </a:p>
          <a:p>
            <a:pPr lvl="1" indent="-188913"/>
            <a:r>
              <a:rPr lang="de-DE" dirty="0" smtClean="0"/>
              <a:t>2.5 </a:t>
            </a:r>
            <a:r>
              <a:rPr lang="de-DE" dirty="0"/>
              <a:t>Arten der Ansteuerung (Gleichtakt und Differenzansteuerung</a:t>
            </a:r>
            <a:r>
              <a:rPr lang="de-DE" dirty="0" smtClean="0"/>
              <a:t>)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endParaRPr lang="de-DE" dirty="0" smtClean="0"/>
          </a:p>
          <a:p>
            <a:pPr lvl="1" indent="-188913"/>
            <a:r>
              <a:rPr lang="de-DE" dirty="0" smtClean="0"/>
              <a:t>2.6 </a:t>
            </a:r>
            <a:r>
              <a:rPr lang="de-DE" dirty="0"/>
              <a:t>Rauschquellen in der Messkette </a:t>
            </a:r>
            <a:r>
              <a:rPr lang="de-DE" b="1" dirty="0" smtClean="0">
                <a:solidFill>
                  <a:srgbClr val="00B050"/>
                </a:solidFill>
              </a:rPr>
              <a:t>-&gt;bekannt</a:t>
            </a:r>
            <a:endParaRPr lang="de-DE" dirty="0" smtClean="0"/>
          </a:p>
          <a:p>
            <a:pPr lvl="1" indent="-188913"/>
            <a:r>
              <a:rPr lang="de-DE" dirty="0" smtClean="0"/>
              <a:t>2.7 Maßnahmen zur Verbesserung </a:t>
            </a:r>
            <a:r>
              <a:rPr lang="de-DE" dirty="0"/>
              <a:t>der </a:t>
            </a:r>
            <a:r>
              <a:rPr lang="de-DE" dirty="0" smtClean="0"/>
              <a:t>Signalqualität </a:t>
            </a:r>
            <a:endParaRPr lang="de-DE" dirty="0"/>
          </a:p>
          <a:p>
            <a:pPr lvl="1" indent="-188913"/>
            <a:r>
              <a:rPr lang="de-DE" dirty="0" smtClean="0"/>
              <a:t> ...</a:t>
            </a:r>
          </a:p>
          <a:p>
            <a:endParaRPr lang="de-DE" dirty="0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3 / 24</a:t>
            </a:r>
          </a:p>
        </p:txBody>
      </p:sp>
    </p:spTree>
    <p:extLst>
      <p:ext uri="{BB962C8B-B14F-4D97-AF65-F5344CB8AC3E}">
        <p14:creationId xmlns:p14="http://schemas.microsoft.com/office/powerpoint/2010/main" val="1744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835696" y="1412776"/>
            <a:ext cx="227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Elektroden+Leitungen</a:t>
            </a:r>
            <a:endParaRPr lang="de-DE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195310" cy="39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13 / 24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828747" y="5692164"/>
            <a:ext cx="2804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Probleme: 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Gleichtaktspannung </a:t>
            </a:r>
            <a:r>
              <a:rPr lang="de-DE" b="1" dirty="0" err="1" smtClean="0">
                <a:solidFill>
                  <a:srgbClr val="FF0000"/>
                </a:solidFill>
              </a:rPr>
              <a:t>u</a:t>
            </a:r>
            <a:r>
              <a:rPr lang="de-DE" sz="1200" b="1" dirty="0" err="1" smtClean="0">
                <a:solidFill>
                  <a:srgbClr val="FF0000"/>
                </a:solidFill>
              </a:rPr>
              <a:t>Gl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keine </a:t>
            </a:r>
            <a:r>
              <a:rPr lang="de-DE" b="1" dirty="0">
                <a:solidFill>
                  <a:srgbClr val="FF0000"/>
                </a:solidFill>
              </a:rPr>
              <a:t>galvanische </a:t>
            </a:r>
            <a:r>
              <a:rPr lang="de-DE" b="1" dirty="0" smtClean="0">
                <a:solidFill>
                  <a:srgbClr val="FF0000"/>
                </a:solidFill>
              </a:rPr>
              <a:t>Trennung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1: </a:t>
            </a:r>
            <a:r>
              <a:rPr lang="de-DE" dirty="0"/>
              <a:t>Anschluss rechtes Bein an Masse und PE (nicht isoliert) </a:t>
            </a:r>
            <a:endParaRPr lang="de-DE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30645" y="5380672"/>
            <a:ext cx="3972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</a:t>
            </a:r>
            <a:r>
              <a:rPr lang="de-DE" sz="1200" dirty="0" err="1" smtClean="0"/>
              <a:t>elRL</a:t>
            </a:r>
            <a:r>
              <a:rPr lang="de-DE" dirty="0" smtClean="0"/>
              <a:t>  – Masseelektrode rechtes Bein (RL)</a:t>
            </a:r>
          </a:p>
          <a:p>
            <a:r>
              <a:rPr lang="de-DE" dirty="0" err="1" smtClean="0"/>
              <a:t>u</a:t>
            </a:r>
            <a:r>
              <a:rPr lang="de-DE" sz="1200" dirty="0" err="1" smtClean="0"/>
              <a:t>Gl</a:t>
            </a:r>
            <a:r>
              <a:rPr lang="de-DE" dirty="0" smtClean="0"/>
              <a:t>    – Gleichtaktspannung am Körper</a:t>
            </a:r>
            <a:endParaRPr lang="de-DE" dirty="0"/>
          </a:p>
          <a:p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835696" y="1700808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1801429" y="1660158"/>
            <a:ext cx="394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i</a:t>
            </a:r>
            <a:r>
              <a:rPr lang="de-DE" sz="1050" b="1" dirty="0" err="1" smtClean="0">
                <a:solidFill>
                  <a:srgbClr val="FF0000"/>
                </a:solidFill>
              </a:rPr>
              <a:t>D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0" y="1669892"/>
            <a:ext cx="8195310" cy="39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835696" y="1412776"/>
            <a:ext cx="227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Elektroden+Leitungen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467544" y="57332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Spezielle Probleme:</a:t>
            </a:r>
            <a:endParaRPr lang="de-DE" sz="2000" dirty="0"/>
          </a:p>
          <a:p>
            <a:r>
              <a:rPr lang="de-DE" dirty="0" smtClean="0"/>
              <a:t>1.) </a:t>
            </a:r>
            <a:r>
              <a:rPr lang="de-DE" dirty="0"/>
              <a:t>Gleichtaktspannung </a:t>
            </a:r>
            <a:r>
              <a:rPr lang="de-DE" dirty="0" err="1" smtClean="0"/>
              <a:t>u</a:t>
            </a:r>
            <a:r>
              <a:rPr lang="de-DE" sz="1100" dirty="0" err="1" smtClean="0"/>
              <a:t>Gl</a:t>
            </a:r>
            <a:r>
              <a:rPr lang="de-DE" dirty="0" smtClean="0"/>
              <a:t> </a:t>
            </a:r>
            <a:r>
              <a:rPr lang="de-DE" dirty="0"/>
              <a:t>wird bei </a:t>
            </a:r>
            <a:r>
              <a:rPr lang="de-DE" dirty="0" err="1"/>
              <a:t>Unsymmetrie</a:t>
            </a:r>
            <a:r>
              <a:rPr lang="de-DE" dirty="0"/>
              <a:t> </a:t>
            </a:r>
            <a:r>
              <a:rPr lang="de-DE" dirty="0" smtClean="0"/>
              <a:t>zum Differenzsignal </a:t>
            </a:r>
            <a:r>
              <a:rPr lang="de-DE" dirty="0" err="1" smtClean="0"/>
              <a:t>u</a:t>
            </a:r>
            <a:r>
              <a:rPr lang="de-DE" sz="1200" dirty="0" err="1" smtClean="0"/>
              <a:t>D</a:t>
            </a:r>
            <a:r>
              <a:rPr lang="de-DE" dirty="0" smtClean="0"/>
              <a:t>!</a:t>
            </a:r>
          </a:p>
          <a:p>
            <a:r>
              <a:rPr lang="de-DE" dirty="0" smtClean="0"/>
              <a:t>2.) Gleichtaktspannung kann den Instrumentenverstärker zu weit aussteuern!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339312" y="3820398"/>
            <a:ext cx="147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Unsymmetrie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020674" y="2996952"/>
            <a:ext cx="2391448" cy="119277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3892882" y="2164214"/>
            <a:ext cx="0" cy="119334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426440" y="2391271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de-DE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75896" y="4030568"/>
            <a:ext cx="27326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„potential </a:t>
            </a:r>
            <a:r>
              <a:rPr lang="de-DE" b="1" dirty="0" err="1" smtClean="0">
                <a:solidFill>
                  <a:srgbClr val="FF0000"/>
                </a:solidFill>
              </a:rPr>
              <a:t>devider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effekt</a:t>
            </a:r>
            <a:r>
              <a:rPr lang="de-DE" b="1" dirty="0" smtClean="0">
                <a:solidFill>
                  <a:srgbClr val="FF0000"/>
                </a:solidFill>
              </a:rPr>
              <a:t>“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d.h. Spannungsteiler  aus</a:t>
            </a:r>
          </a:p>
          <a:p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u="sng" dirty="0" err="1" smtClean="0">
                <a:solidFill>
                  <a:srgbClr val="FF0000"/>
                </a:solidFill>
              </a:rPr>
              <a:t>Z</a:t>
            </a:r>
            <a:r>
              <a:rPr lang="de-DE" sz="1200" b="1" dirty="0" err="1" smtClean="0">
                <a:solidFill>
                  <a:srgbClr val="FF0000"/>
                </a:solidFill>
              </a:rPr>
              <a:t>e</a:t>
            </a:r>
            <a:r>
              <a:rPr lang="de-DE" b="1" dirty="0" smtClean="0">
                <a:solidFill>
                  <a:srgbClr val="FF0000"/>
                </a:solidFill>
              </a:rPr>
              <a:t> und Elektroden R</a:t>
            </a:r>
            <a:r>
              <a:rPr lang="de-DE" sz="1200" b="1" dirty="0" smtClean="0">
                <a:solidFill>
                  <a:srgbClr val="FF0000"/>
                </a:solidFill>
              </a:rPr>
              <a:t>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Forderung</a:t>
            </a:r>
            <a:r>
              <a:rPr lang="de-DE" b="1" dirty="0" smtClean="0">
                <a:solidFill>
                  <a:srgbClr val="FF0000"/>
                </a:solidFill>
              </a:rPr>
              <a:t>: |</a:t>
            </a:r>
            <a:r>
              <a:rPr lang="de-DE" b="1" u="sng" dirty="0" err="1" smtClean="0">
                <a:solidFill>
                  <a:srgbClr val="FF0000"/>
                </a:solidFill>
              </a:rPr>
              <a:t>Z</a:t>
            </a:r>
            <a:r>
              <a:rPr lang="de-DE" sz="1200" b="1" dirty="0" err="1" smtClean="0">
                <a:solidFill>
                  <a:srgbClr val="FF0000"/>
                </a:solidFill>
              </a:rPr>
              <a:t>e</a:t>
            </a:r>
            <a:r>
              <a:rPr lang="de-DE" b="1" dirty="0" smtClean="0">
                <a:solidFill>
                  <a:srgbClr val="FF0000"/>
                </a:solidFill>
              </a:rPr>
              <a:t>|&gt;&gt; </a:t>
            </a:r>
            <a:r>
              <a:rPr lang="de-DE" b="1" dirty="0" err="1" smtClean="0">
                <a:solidFill>
                  <a:srgbClr val="FF0000"/>
                </a:solidFill>
              </a:rPr>
              <a:t>R</a:t>
            </a:r>
            <a:r>
              <a:rPr lang="de-DE" sz="1200" b="1" dirty="0" err="1" smtClean="0">
                <a:solidFill>
                  <a:srgbClr val="FF0000"/>
                </a:solidFill>
              </a:rPr>
              <a:t>el</a:t>
            </a:r>
            <a:r>
              <a:rPr lang="de-DE" sz="1200" b="1" dirty="0">
                <a:solidFill>
                  <a:srgbClr val="FF0000"/>
                </a:solidFill>
              </a:rPr>
              <a:t> </a:t>
            </a:r>
            <a:r>
              <a:rPr lang="de-DE" sz="1200" b="1" dirty="0" smtClean="0">
                <a:solidFill>
                  <a:srgbClr val="FF0000"/>
                </a:solidFill>
              </a:rPr>
              <a:t>+ </a:t>
            </a:r>
            <a:r>
              <a:rPr lang="de-DE" b="1" dirty="0" smtClean="0">
                <a:solidFill>
                  <a:srgbClr val="FF0000"/>
                </a:solidFill>
              </a:rPr>
              <a:t>R</a:t>
            </a:r>
            <a:r>
              <a:rPr lang="de-DE" sz="1200" b="1" dirty="0" smtClean="0">
                <a:solidFill>
                  <a:srgbClr val="FF0000"/>
                </a:solidFill>
              </a:rPr>
              <a:t>1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um Effekt zu vermeiden. </a:t>
            </a:r>
            <a:endParaRPr lang="de-DE" b="1" dirty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21" name="Rechteck 20"/>
          <p:cNvSpPr/>
          <p:nvPr/>
        </p:nvSpPr>
        <p:spPr>
          <a:xfrm>
            <a:off x="467544" y="69269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Problem: Umwandlung der Gleichtaktspannung </a:t>
            </a:r>
            <a:r>
              <a:rPr lang="de-DE" dirty="0" err="1" smtClean="0"/>
              <a:t>u</a:t>
            </a:r>
            <a:r>
              <a:rPr lang="de-DE" sz="1200" dirty="0" err="1" smtClean="0"/>
              <a:t>gl</a:t>
            </a:r>
            <a:r>
              <a:rPr lang="de-DE" dirty="0" smtClean="0"/>
              <a:t> in eine Differenzspannung </a:t>
            </a:r>
            <a:r>
              <a:rPr lang="de-DE" dirty="0" err="1" smtClean="0"/>
              <a:t>u</a:t>
            </a:r>
            <a:r>
              <a:rPr lang="de-DE" sz="1200" dirty="0" err="1" smtClean="0"/>
              <a:t>D</a:t>
            </a:r>
            <a:r>
              <a:rPr lang="de-DE" dirty="0" smtClean="0"/>
              <a:t> </a:t>
            </a:r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14 / 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8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1: </a:t>
            </a:r>
            <a:r>
              <a:rPr lang="de-DE" dirty="0"/>
              <a:t>Anschluss rechtes Bein an Masse und PE (nicht isoliert) </a:t>
            </a:r>
            <a:endParaRPr lang="de-DE" dirty="0" smtClean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15 / 24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0645" y="5674022"/>
            <a:ext cx="6543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</a:t>
            </a:r>
            <a:r>
              <a:rPr lang="de-DE" sz="1200" dirty="0" err="1" smtClean="0"/>
              <a:t>D</a:t>
            </a:r>
            <a:r>
              <a:rPr lang="de-DE" dirty="0" smtClean="0"/>
              <a:t>     – Störstrom im Körper (</a:t>
            </a:r>
            <a:r>
              <a:rPr lang="de-DE" dirty="0" err="1" smtClean="0"/>
              <a:t>displacement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)</a:t>
            </a:r>
          </a:p>
          <a:p>
            <a:r>
              <a:rPr lang="de-DE" dirty="0" smtClean="0"/>
              <a:t>i</a:t>
            </a:r>
            <a:r>
              <a:rPr lang="de-DE" sz="1200" dirty="0" smtClean="0"/>
              <a:t>D1    </a:t>
            </a:r>
            <a:r>
              <a:rPr lang="de-DE" dirty="0" smtClean="0"/>
              <a:t> – Störstrom kapazitiv vom </a:t>
            </a:r>
            <a:r>
              <a:rPr lang="de-DE" dirty="0"/>
              <a:t>K</a:t>
            </a:r>
            <a:r>
              <a:rPr lang="de-DE" dirty="0" smtClean="0"/>
              <a:t>örper zum Schutzleiter</a:t>
            </a:r>
            <a:endParaRPr lang="de-DE" dirty="0"/>
          </a:p>
          <a:p>
            <a:r>
              <a:rPr lang="de-DE" dirty="0" smtClean="0"/>
              <a:t>i</a:t>
            </a:r>
            <a:r>
              <a:rPr lang="de-DE" sz="1200" dirty="0" smtClean="0"/>
              <a:t>D2    </a:t>
            </a:r>
            <a:r>
              <a:rPr lang="de-DE" dirty="0" smtClean="0"/>
              <a:t> </a:t>
            </a:r>
            <a:r>
              <a:rPr lang="de-DE" dirty="0"/>
              <a:t>– Störstrom </a:t>
            </a:r>
            <a:r>
              <a:rPr lang="de-DE" dirty="0" smtClean="0"/>
              <a:t>ohmsch, kapazitiv </a:t>
            </a:r>
            <a:r>
              <a:rPr lang="de-DE" dirty="0"/>
              <a:t>vom Körper </a:t>
            </a:r>
            <a:r>
              <a:rPr lang="de-DE" dirty="0" smtClean="0"/>
              <a:t>(RL) zum Schutzleiter</a:t>
            </a:r>
            <a:endParaRPr lang="de-DE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4454"/>
            <a:ext cx="8195310" cy="40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1: </a:t>
            </a:r>
            <a:r>
              <a:rPr lang="de-DE" dirty="0"/>
              <a:t>Anschluss rechtes Bein an Masse und PE (nicht isoliert) </a:t>
            </a:r>
            <a:endParaRPr lang="de-DE" dirty="0" smtClean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15 / 24</a:t>
            </a:r>
            <a:endParaRPr lang="de-D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340768"/>
            <a:ext cx="768985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1: </a:t>
            </a:r>
            <a:r>
              <a:rPr lang="de-DE" dirty="0"/>
              <a:t>Anschluss rechtes Bein an Masse und PE (nicht isoliert) </a:t>
            </a:r>
            <a:endParaRPr lang="de-DE" dirty="0" smtClean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15 / 24</a:t>
            </a:r>
            <a:endParaRPr lang="de-D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31374" cy="51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580112" y="3645024"/>
            <a:ext cx="2973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Problem: keine definierten</a:t>
            </a:r>
          </a:p>
          <a:p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                Koppelkapazitäten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-&gt; </a:t>
            </a:r>
            <a:r>
              <a:rPr lang="de-DE" b="1" dirty="0" err="1" smtClean="0">
                <a:solidFill>
                  <a:srgbClr val="FF0000"/>
                </a:solidFill>
              </a:rPr>
              <a:t>u</a:t>
            </a:r>
            <a:r>
              <a:rPr lang="de-DE" sz="1200" b="1" dirty="0" err="1" smtClean="0">
                <a:solidFill>
                  <a:srgbClr val="FF0000"/>
                </a:solidFill>
              </a:rPr>
              <a:t>Gl</a:t>
            </a:r>
            <a:r>
              <a:rPr lang="de-DE" b="1" dirty="0" smtClean="0">
                <a:solidFill>
                  <a:srgbClr val="FF0000"/>
                </a:solidFill>
              </a:rPr>
              <a:t> = 1 mV ... &gt;200 mV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5589240"/>
            <a:ext cx="242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Forderung: </a:t>
            </a:r>
            <a:r>
              <a:rPr lang="de-DE" b="1" dirty="0" err="1" smtClean="0">
                <a:solidFill>
                  <a:srgbClr val="FF0000"/>
                </a:solidFill>
              </a:rPr>
              <a:t>u</a:t>
            </a:r>
            <a:r>
              <a:rPr lang="de-DE" sz="1200" b="1" dirty="0" err="1" smtClean="0">
                <a:solidFill>
                  <a:srgbClr val="FF0000"/>
                </a:solidFill>
              </a:rPr>
              <a:t>Gl</a:t>
            </a:r>
            <a:r>
              <a:rPr lang="de-DE" b="1" dirty="0" smtClean="0">
                <a:solidFill>
                  <a:srgbClr val="FF0000"/>
                </a:solidFill>
              </a:rPr>
              <a:t> minimal 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	    i</a:t>
            </a:r>
            <a:r>
              <a:rPr lang="de-DE" sz="1200" b="1" dirty="0" smtClean="0">
                <a:solidFill>
                  <a:srgbClr val="FF0000"/>
                </a:solidFill>
              </a:rPr>
              <a:t>D2</a:t>
            </a:r>
            <a:r>
              <a:rPr lang="de-DE" b="1" dirty="0" smtClean="0">
                <a:solidFill>
                  <a:srgbClr val="FF0000"/>
                </a:solidFill>
              </a:rPr>
              <a:t> &lt;&lt; i</a:t>
            </a:r>
            <a:r>
              <a:rPr lang="de-DE" sz="1200" b="1" dirty="0" smtClean="0">
                <a:solidFill>
                  <a:srgbClr val="FF0000"/>
                </a:solidFill>
              </a:rPr>
              <a:t>D1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2: </a:t>
            </a:r>
            <a:r>
              <a:rPr lang="de-DE" dirty="0"/>
              <a:t>Anschluss rechtes Bein an Masse </a:t>
            </a:r>
            <a:r>
              <a:rPr lang="de-DE" dirty="0" smtClean="0"/>
              <a:t>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16 / 24</a:t>
            </a:r>
            <a:endParaRPr lang="de-DE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195310" cy="402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4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2: </a:t>
            </a:r>
            <a:r>
              <a:rPr lang="de-DE" dirty="0"/>
              <a:t>Anschluss rechtes Bein an Masse </a:t>
            </a:r>
            <a:r>
              <a:rPr lang="de-DE" dirty="0" smtClean="0"/>
              <a:t>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16 / 24</a:t>
            </a:r>
            <a:endParaRPr lang="de-D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70172"/>
            <a:ext cx="6567508" cy="53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6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2: </a:t>
            </a:r>
            <a:r>
              <a:rPr lang="de-DE" dirty="0"/>
              <a:t>Anschluss rechtes Bein an Masse </a:t>
            </a:r>
            <a:r>
              <a:rPr lang="de-DE" dirty="0" smtClean="0"/>
              <a:t>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16 / 24</a:t>
            </a:r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73"/>
            <a:ext cx="7930378" cy="406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7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02168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771800" y="544522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DRL-Schaltung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5696" y="1412776"/>
            <a:ext cx="227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Elektroden+Leitungen</a:t>
            </a:r>
            <a:endParaRPr lang="de-DE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3: </a:t>
            </a:r>
            <a:r>
              <a:rPr lang="de-DE" dirty="0"/>
              <a:t>Anschluss rechtes Bein an </a:t>
            </a:r>
            <a:r>
              <a:rPr lang="de-DE" dirty="0" smtClean="0"/>
              <a:t>DRL - Schaltung 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30645" y="5674022"/>
            <a:ext cx="592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</a:t>
            </a:r>
            <a:r>
              <a:rPr lang="de-DE" sz="1200" dirty="0" err="1" smtClean="0"/>
              <a:t>f</a:t>
            </a:r>
            <a:r>
              <a:rPr lang="de-DE" dirty="0" smtClean="0"/>
              <a:t>     – Rückkopplungswiderstand (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impedance</a:t>
            </a:r>
            <a:r>
              <a:rPr lang="de-DE" dirty="0" smtClean="0"/>
              <a:t>) </a:t>
            </a:r>
          </a:p>
          <a:p>
            <a:r>
              <a:rPr lang="de-DE" dirty="0" smtClean="0"/>
              <a:t>R</a:t>
            </a:r>
            <a:r>
              <a:rPr lang="de-DE" sz="1200" dirty="0" smtClean="0"/>
              <a:t>0</a:t>
            </a:r>
            <a:r>
              <a:rPr lang="de-DE" dirty="0" smtClean="0"/>
              <a:t> </a:t>
            </a:r>
            <a:r>
              <a:rPr lang="de-DE" sz="1200" dirty="0" smtClean="0"/>
              <a:t>    </a:t>
            </a:r>
            <a:r>
              <a:rPr lang="de-DE" dirty="0" smtClean="0"/>
              <a:t> – Schutzwiderstand zur Strombegrenzung im Fehlerfall</a:t>
            </a:r>
            <a:endParaRPr lang="de-DE" dirty="0"/>
          </a:p>
          <a:p>
            <a:r>
              <a:rPr lang="de-DE" dirty="0" err="1" smtClean="0"/>
              <a:t>u</a:t>
            </a:r>
            <a:r>
              <a:rPr lang="de-DE" sz="1200" dirty="0" err="1" smtClean="0"/>
              <a:t>DRL</a:t>
            </a:r>
            <a:r>
              <a:rPr lang="de-DE" sz="1200" dirty="0" smtClean="0"/>
              <a:t>   </a:t>
            </a:r>
            <a:r>
              <a:rPr lang="de-DE" dirty="0" smtClean="0"/>
              <a:t>– Spannung an der RL-Elektrode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17 / 24</a:t>
            </a:r>
            <a:endParaRPr lang="de-DE" dirty="0"/>
          </a:p>
        </p:txBody>
      </p:sp>
      <p:sp>
        <p:nvSpPr>
          <p:cNvPr id="12" name="Interaktive Schaltfläche: Anpassen 11">
            <a:hlinkClick r:id="rId3" action="ppaction://hlinksldjump" highlightClick="1"/>
          </p:cNvPr>
          <p:cNvSpPr/>
          <p:nvPr/>
        </p:nvSpPr>
        <p:spPr>
          <a:xfrm>
            <a:off x="2771800" y="5518944"/>
            <a:ext cx="1652812" cy="216024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6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35696" y="1412776"/>
            <a:ext cx="227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Elektroden+Leitungen</a:t>
            </a:r>
            <a:endParaRPr lang="de-DE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02168" cy="419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71800" y="544522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DRL-Schaltung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084168" y="5412958"/>
            <a:ext cx="253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Koppelkapazität Masse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GND an PE (Schutzleiter)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3: </a:t>
            </a:r>
            <a:r>
              <a:rPr lang="de-DE" dirty="0"/>
              <a:t>Anschluss rechtes Bein an </a:t>
            </a:r>
            <a:r>
              <a:rPr lang="de-DE" dirty="0" smtClean="0"/>
              <a:t>DRL - Schaltung 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18 / 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8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568952" cy="1143000"/>
          </a:xfrm>
        </p:spPr>
        <p:txBody>
          <a:bodyPr>
            <a:noAutofit/>
          </a:bodyPr>
          <a:lstStyle/>
          <a:p>
            <a:pPr algn="l"/>
            <a:r>
              <a:rPr lang="de-DE" sz="2000" dirty="0"/>
              <a:t>1.1 Definition der Begriffe: Signal, </a:t>
            </a:r>
            <a:r>
              <a:rPr lang="de-DE" sz="2000" dirty="0" smtClean="0"/>
              <a:t>Spektrum,... </a:t>
            </a:r>
            <a:r>
              <a:rPr lang="de-DE" sz="2000" dirty="0"/>
              <a:t>am Beispiel des EKGs</a:t>
            </a:r>
            <a:br>
              <a:rPr lang="de-DE" sz="2000" dirty="0"/>
            </a:br>
            <a:r>
              <a:rPr lang="de-DE" sz="1600" b="1" dirty="0" smtClean="0"/>
              <a:t>Signal</a:t>
            </a:r>
            <a:r>
              <a:rPr lang="de-DE" sz="1600" b="1" dirty="0"/>
              <a:t>:</a:t>
            </a:r>
            <a:r>
              <a:rPr lang="de-DE" sz="1600" dirty="0"/>
              <a:t> 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Die</a:t>
            </a:r>
            <a:r>
              <a:rPr lang="de-DE" sz="1600" dirty="0"/>
              <a:t> physikalische Repräsentation einer Nachricht (Information) ist das Signal. (</a:t>
            </a:r>
            <a:r>
              <a:rPr lang="de-DE" sz="1600" dirty="0" smtClean="0"/>
              <a:t>Beuth, NT</a:t>
            </a:r>
            <a:r>
              <a:rPr lang="de-DE" sz="1600" dirty="0"/>
              <a:t> </a:t>
            </a:r>
            <a:r>
              <a:rPr lang="de-DE" sz="1600" dirty="0" smtClean="0"/>
              <a:t>S.1</a:t>
            </a:r>
            <a:r>
              <a:rPr lang="de-DE" sz="1600" dirty="0"/>
              <a:t>.) 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Beispiel</a:t>
            </a:r>
            <a:r>
              <a:rPr lang="de-DE" sz="1600" dirty="0"/>
              <a:t>: Schallwellen, elektrische Spannung, bildhaftes </a:t>
            </a:r>
            <a:r>
              <a:rPr lang="de-DE" sz="1600" dirty="0" smtClean="0"/>
              <a:t>Zeichen, </a:t>
            </a:r>
            <a:r>
              <a:rPr lang="de-DE" sz="1600" b="1" dirty="0" smtClean="0"/>
              <a:t>EKG</a:t>
            </a:r>
            <a:r>
              <a:rPr lang="de-DE" sz="1600" dirty="0" smtClean="0"/>
              <a:t>. 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79532"/>
            <a:ext cx="7336735" cy="527723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987824" y="1844824"/>
            <a:ext cx="504056" cy="3960440"/>
          </a:xfrm>
          <a:prstGeom prst="rect">
            <a:avLst/>
          </a:prstGeom>
          <a:noFill/>
          <a:ln>
            <a:solidFill>
              <a:srgbClr val="6CF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763688" y="4149080"/>
            <a:ext cx="1158394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6CFD23"/>
                </a:solidFill>
              </a:rPr>
              <a:t>Nutzsignal</a:t>
            </a:r>
            <a:endParaRPr lang="de-DE" dirty="0">
              <a:solidFill>
                <a:srgbClr val="6CFD23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589904" y="2924944"/>
            <a:ext cx="432048" cy="162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226731" y="3244334"/>
            <a:ext cx="1100173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Störsignal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4 / 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3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8454"/>
            <a:ext cx="8202168" cy="425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084168" y="3933056"/>
                <a:ext cx="2177199" cy="1438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</a:rPr>
                  <a:t>mit </a:t>
                </a:r>
                <a:r>
                  <a:rPr lang="de-DE" b="1" dirty="0" err="1" smtClean="0">
                    <a:solidFill>
                      <a:srgbClr val="FF0000"/>
                    </a:solidFill>
                  </a:rPr>
                  <a:t>Stromteilerregel</a:t>
                </a:r>
                <a:r>
                  <a:rPr lang="de-DE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endParaRPr lang="de-DE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𝑫</m:t>
                          </m:r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de-DE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de-D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sub>
                          </m:sSub>
                        </m:num>
                        <m:den>
                          <m: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de-DE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𝒃𝑷𝑬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de-DE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𝑴𝑷𝑬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933056"/>
                <a:ext cx="2177199" cy="1438279"/>
              </a:xfrm>
              <a:prstGeom prst="rect">
                <a:avLst/>
              </a:prstGeom>
              <a:blipFill rotWithShape="1">
                <a:blip r:embed="rId3"/>
                <a:stretch>
                  <a:fillRect l="-2241" t="-2119" r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3: </a:t>
            </a:r>
            <a:r>
              <a:rPr lang="de-DE" dirty="0"/>
              <a:t>Anschluss rechtes Bein an </a:t>
            </a:r>
            <a:r>
              <a:rPr lang="de-DE" dirty="0" smtClean="0"/>
              <a:t>DRL - Schaltung 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19 / 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62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3: </a:t>
            </a:r>
            <a:r>
              <a:rPr lang="de-DE" dirty="0"/>
              <a:t>Anschluss rechtes Bein an </a:t>
            </a:r>
            <a:r>
              <a:rPr lang="de-DE" dirty="0" smtClean="0"/>
              <a:t>DRL - Schaltung 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19 / 24</a:t>
            </a:r>
            <a:endParaRPr lang="de-DE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2890"/>
            <a:ext cx="6567508" cy="485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8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3: </a:t>
            </a:r>
            <a:r>
              <a:rPr lang="de-DE" dirty="0"/>
              <a:t>Anschluss rechtes Bein an </a:t>
            </a:r>
            <a:r>
              <a:rPr lang="de-DE" dirty="0" smtClean="0"/>
              <a:t>DRL - Schaltung 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19 / 24</a:t>
            </a:r>
            <a:endParaRPr lang="de-DE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40768"/>
            <a:ext cx="7524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202168" cy="425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126038" y="3933056"/>
                <a:ext cx="2439834" cy="1169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rgbClr val="FF0000"/>
                    </a:solidFill>
                  </a:rPr>
                  <a:t>mit Maschensatz </a:t>
                </a:r>
              </a:p>
              <a:p>
                <a:pPr algn="ctr"/>
                <a:r>
                  <a:rPr lang="de-DE" b="1" dirty="0" smtClean="0">
                    <a:solidFill>
                      <a:srgbClr val="FF0000"/>
                    </a:solidFill>
                  </a:rPr>
                  <a:t>und Verstärkung 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𝑮𝒍</m:t>
                          </m:r>
                        </m:sub>
                      </m:sSub>
                      <m:r>
                        <a:rPr lang="de-DE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  <m:sub>
                          <m: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𝑫</m:t>
                          </m:r>
                          <m: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de-DE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de-D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𝒆𝒍𝑹𝑳</m:t>
                              </m:r>
                            </m:sub>
                          </m:sSub>
                          <m: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de-D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𝑮</m:t>
                          </m:r>
                          <m: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de-D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38" y="3933056"/>
                <a:ext cx="2439834" cy="1169487"/>
              </a:xfrm>
              <a:prstGeom prst="rect">
                <a:avLst/>
              </a:prstGeom>
              <a:blipFill rotWithShape="1">
                <a:blip r:embed="rId3"/>
                <a:stretch>
                  <a:fillRect t="-26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/>
          <p:cNvSpPr txBox="1"/>
          <p:nvPr/>
        </p:nvSpPr>
        <p:spPr>
          <a:xfrm>
            <a:off x="4139952" y="529191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4687" y="5291916"/>
            <a:ext cx="278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Problem: potentiell instabil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20 / 24</a:t>
            </a:r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3: </a:t>
            </a:r>
            <a:r>
              <a:rPr lang="de-DE" dirty="0"/>
              <a:t>Anschluss rechtes Bein an </a:t>
            </a:r>
            <a:r>
              <a:rPr lang="de-DE" dirty="0" smtClean="0"/>
              <a:t>DRL - Schaltung 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123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20 / 24</a:t>
            </a:r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3: </a:t>
            </a:r>
            <a:r>
              <a:rPr lang="de-DE" dirty="0"/>
              <a:t>Anschluss rechtes Bein an </a:t>
            </a:r>
            <a:r>
              <a:rPr lang="de-DE" dirty="0" smtClean="0"/>
              <a:t>DRL - Schaltung 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51" y="1402405"/>
            <a:ext cx="6456409" cy="52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286988"/>
            <a:ext cx="1112119" cy="360362"/>
          </a:xfrm>
        </p:spPr>
        <p:txBody>
          <a:bodyPr/>
          <a:lstStyle/>
          <a:p>
            <a:r>
              <a:rPr lang="de-DE" dirty="0" smtClean="0"/>
              <a:t>20 / 24</a:t>
            </a:r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Schaltung </a:t>
            </a:r>
            <a:r>
              <a:rPr lang="de-DE" b="1" dirty="0"/>
              <a:t>zur </a:t>
            </a:r>
            <a:r>
              <a:rPr lang="de-DE" b="1" dirty="0" smtClean="0"/>
              <a:t>EKG-Messung</a:t>
            </a:r>
            <a:endParaRPr lang="de-DE" dirty="0"/>
          </a:p>
          <a:p>
            <a:r>
              <a:rPr lang="de-DE" dirty="0" smtClean="0"/>
              <a:t>Fall 3: </a:t>
            </a:r>
            <a:r>
              <a:rPr lang="de-DE" dirty="0"/>
              <a:t>Anschluss rechtes Bein an </a:t>
            </a:r>
            <a:r>
              <a:rPr lang="de-DE" dirty="0" smtClean="0"/>
              <a:t>DRL - Schaltung 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835150"/>
            <a:ext cx="7145337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:\Program Files (x86)\Microsoft Office\MEDIA\CAGCAT10\j03029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2" y="2270640"/>
            <a:ext cx="2420688" cy="3733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outerShdw blurRad="50800" dist="50800" dir="5400000" algn="ctr" rotWithShape="0">
              <a:srgbClr val="000000">
                <a:alpha val="3000"/>
              </a:srgbClr>
            </a:outerShdw>
          </a:effectLst>
        </p:spPr>
      </p:pic>
      <p:sp>
        <p:nvSpPr>
          <p:cNvPr id="29" name="Rechteck 28"/>
          <p:cNvSpPr/>
          <p:nvPr/>
        </p:nvSpPr>
        <p:spPr>
          <a:xfrm>
            <a:off x="382792" y="2204864"/>
            <a:ext cx="2936818" cy="4248472"/>
          </a:xfrm>
          <a:prstGeom prst="rect">
            <a:avLst/>
          </a:prstGeom>
          <a:solidFill>
            <a:schemeClr val="accent1">
              <a:alpha val="6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319610" y="3933056"/>
            <a:ext cx="5616622" cy="2520280"/>
          </a:xfrm>
          <a:prstGeom prst="rect">
            <a:avLst/>
          </a:prstGeom>
          <a:solidFill>
            <a:srgbClr val="FF99CC">
              <a:alpha val="28627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3319609" y="2204864"/>
            <a:ext cx="5616623" cy="1728192"/>
          </a:xfrm>
          <a:prstGeom prst="rect">
            <a:avLst/>
          </a:prstGeom>
          <a:solidFill>
            <a:srgbClr val="6CFD23">
              <a:alpha val="6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Weiter</a:t>
            </a:r>
            <a:endParaRPr lang="de-DE" sz="1100" dirty="0"/>
          </a:p>
        </p:txBody>
      </p:sp>
      <p:sp>
        <p:nvSpPr>
          <p:cNvPr id="6" name="Interaktive Schaltfläche: Nächste(r) oder Weiter 5">
            <a:hlinkClick r:id="" action="ppaction://hlinkshowjump?jump=nextslide" highlightClick="1"/>
          </p:cNvPr>
          <p:cNvSpPr/>
          <p:nvPr/>
        </p:nvSpPr>
        <p:spPr>
          <a:xfrm>
            <a:off x="7845646" y="116632"/>
            <a:ext cx="1042416" cy="28027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705364" y="6453014"/>
            <a:ext cx="1112119" cy="360362"/>
          </a:xfrm>
        </p:spPr>
        <p:txBody>
          <a:bodyPr/>
          <a:lstStyle/>
          <a:p>
            <a:r>
              <a:rPr lang="de-DE" dirty="0" smtClean="0"/>
              <a:t>21 / 24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048835"/>
            <a:ext cx="9144000" cy="433249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23" name="Interaktive Schaltfläche: Anpassen 22">
            <a:hlinkClick r:id="rId5" action="ppaction://hlinksldjump" highlightClick="1"/>
          </p:cNvPr>
          <p:cNvSpPr/>
          <p:nvPr/>
        </p:nvSpPr>
        <p:spPr>
          <a:xfrm>
            <a:off x="2627784" y="4593530"/>
            <a:ext cx="365146" cy="169730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Interaktive Schaltfläche: Anpassen 20">
            <a:hlinkClick r:id="rId6" action="ppaction://hlinksldjump" highlightClick="1"/>
          </p:cNvPr>
          <p:cNvSpPr/>
          <p:nvPr/>
        </p:nvSpPr>
        <p:spPr>
          <a:xfrm>
            <a:off x="1546648" y="3140968"/>
            <a:ext cx="148595" cy="504056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teraktive Schaltfläche: Anpassen 21">
            <a:hlinkClick r:id="rId7" action="ppaction://hlinksldjump" highlightClick="1"/>
          </p:cNvPr>
          <p:cNvSpPr/>
          <p:nvPr/>
        </p:nvSpPr>
        <p:spPr>
          <a:xfrm>
            <a:off x="1452506" y="2420888"/>
            <a:ext cx="344048" cy="203622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51520" y="1847364"/>
            <a:ext cx="278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 im elektr. 50 Hz-Feld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318271" y="1837070"/>
            <a:ext cx="499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Biosignalverstärker mit Elektroden + Messleitungen</a:t>
            </a:r>
            <a:endParaRPr lang="de-DE" dirty="0"/>
          </a:p>
        </p:txBody>
      </p:sp>
      <p:sp>
        <p:nvSpPr>
          <p:cNvPr id="28" name="Interaktive Schaltfläche: Anpassen 27">
            <a:hlinkClick r:id="rId8" action="ppaction://hlinksldjump" highlightClick="1"/>
          </p:cNvPr>
          <p:cNvSpPr/>
          <p:nvPr/>
        </p:nvSpPr>
        <p:spPr>
          <a:xfrm>
            <a:off x="5767880" y="2852936"/>
            <a:ext cx="420181" cy="216024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Interaktive Schaltfläche: Anpassen 25">
            <a:hlinkClick r:id="rId9" action="ppaction://hlinksldjump" highlightClick="1"/>
          </p:cNvPr>
          <p:cNvSpPr/>
          <p:nvPr/>
        </p:nvSpPr>
        <p:spPr>
          <a:xfrm>
            <a:off x="4978346" y="3140967"/>
            <a:ext cx="648071" cy="246885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</a:rPr>
              <a:t>ULA-URA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5" name="Interaktive Schaltfläche: Anpassen 24">
            <a:hlinkClick r:id="rId10" action="ppaction://hlinksldjump" highlightClick="1"/>
          </p:cNvPr>
          <p:cNvSpPr/>
          <p:nvPr/>
        </p:nvSpPr>
        <p:spPr>
          <a:xfrm>
            <a:off x="5052906" y="3645023"/>
            <a:ext cx="313497" cy="185163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Interaktive Schaltfläche: Anpassen 23">
            <a:hlinkClick r:id="rId10" action="ppaction://hlinksldjump" highlightClick="1"/>
          </p:cNvPr>
          <p:cNvSpPr/>
          <p:nvPr/>
        </p:nvSpPr>
        <p:spPr>
          <a:xfrm>
            <a:off x="5052906" y="2852936"/>
            <a:ext cx="313497" cy="216024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5047800" y="6087948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ohne DRL-Anschluss</a:t>
            </a:r>
            <a:endParaRPr lang="de-DE" dirty="0"/>
          </a:p>
        </p:txBody>
      </p:sp>
      <p:sp>
        <p:nvSpPr>
          <p:cNvPr id="27" name="Interaktive Schaltfläche: Anpassen 26">
            <a:hlinkClick r:id="rId11" action="ppaction://hlinksldjump" highlightClick="1"/>
          </p:cNvPr>
          <p:cNvSpPr/>
          <p:nvPr/>
        </p:nvSpPr>
        <p:spPr>
          <a:xfrm>
            <a:off x="6660232" y="4523034"/>
            <a:ext cx="172472" cy="346126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3225279" y="4900939"/>
            <a:ext cx="742401" cy="544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Interaktive Schaltfläche: Anpassen 34">
            <a:hlinkClick r:id="rId12" action="ppaction://hlinksldjump" highlightClick="1"/>
          </p:cNvPr>
          <p:cNvSpPr/>
          <p:nvPr/>
        </p:nvSpPr>
        <p:spPr>
          <a:xfrm>
            <a:off x="3634880" y="4581128"/>
            <a:ext cx="144016" cy="364265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40" name="Rechteck 39"/>
          <p:cNvSpPr/>
          <p:nvPr/>
        </p:nvSpPr>
        <p:spPr>
          <a:xfrm>
            <a:off x="467544" y="69269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Simulation der EKG-Schaltung mittels LT-</a:t>
            </a:r>
            <a:r>
              <a:rPr lang="de-DE" b="1" dirty="0" err="1" smtClean="0"/>
              <a:t>Spice</a:t>
            </a:r>
            <a:endParaRPr lang="de-DE" dirty="0"/>
          </a:p>
          <a:p>
            <a:r>
              <a:rPr lang="de-DE" dirty="0" smtClean="0"/>
              <a:t>Fall 2: </a:t>
            </a:r>
            <a:r>
              <a:rPr lang="de-DE" dirty="0"/>
              <a:t>Anschluss rechtes Bein an </a:t>
            </a:r>
            <a:r>
              <a:rPr lang="de-DE" dirty="0" smtClean="0"/>
              <a:t>GND - Schaltung 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 smtClean="0"/>
              <a:t>),</a:t>
            </a:r>
          </a:p>
          <a:p>
            <a:r>
              <a:rPr lang="de-DE" dirty="0" smtClean="0"/>
              <a:t>mit </a:t>
            </a:r>
            <a:r>
              <a:rPr lang="de-DE" dirty="0" err="1" smtClean="0"/>
              <a:t>Unsymmetrie</a:t>
            </a:r>
            <a:r>
              <a:rPr lang="de-DE" dirty="0" smtClean="0"/>
              <a:t>, um den Effekt der Gleichtaktstörung zeigen zu können.</a:t>
            </a: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41" name="Textfeld 40"/>
          <p:cNvSpPr txBox="1"/>
          <p:nvPr/>
        </p:nvSpPr>
        <p:spPr>
          <a:xfrm>
            <a:off x="3563888" y="3861048"/>
            <a:ext cx="1438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FF0000"/>
                </a:solidFill>
              </a:rPr>
              <a:t>Unsymmetrie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282896" y="3357563"/>
            <a:ext cx="695449" cy="57549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2903750" y="3449857"/>
            <a:ext cx="710756" cy="7652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5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8689909" cy="41044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9085" y="849486"/>
            <a:ext cx="2665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Û</a:t>
            </a:r>
            <a:r>
              <a:rPr lang="de-DE" sz="1200" b="1" dirty="0" err="1" smtClean="0"/>
              <a:t>Netz</a:t>
            </a:r>
            <a:r>
              <a:rPr lang="de-DE" b="1" dirty="0" smtClean="0"/>
              <a:t> = 325 V ; f = 50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U</a:t>
            </a:r>
            <a:r>
              <a:rPr lang="de-DE" sz="1200" b="1" dirty="0" err="1" smtClean="0"/>
              <a:t>Netz</a:t>
            </a:r>
            <a:r>
              <a:rPr lang="de-DE" sz="1200" b="1" dirty="0" smtClean="0"/>
              <a:t> </a:t>
            </a:r>
            <a:r>
              <a:rPr lang="de-DE" b="1" dirty="0" smtClean="0"/>
              <a:t>= 230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</a:t>
            </a:r>
            <a:r>
              <a:rPr lang="de-DE" sz="1100" dirty="0" err="1" smtClean="0"/>
              <a:t>bPE</a:t>
            </a:r>
            <a:r>
              <a:rPr lang="de-DE" sz="1100" dirty="0" smtClean="0"/>
              <a:t> </a:t>
            </a:r>
            <a:r>
              <a:rPr lang="de-DE" dirty="0"/>
              <a:t>= </a:t>
            </a:r>
            <a:r>
              <a:rPr lang="de-DE" dirty="0" smtClean="0"/>
              <a:t>500 </a:t>
            </a:r>
            <a:r>
              <a:rPr lang="de-DE" dirty="0" err="1"/>
              <a:t>nF</a:t>
            </a:r>
            <a:r>
              <a:rPr lang="de-DE" dirty="0"/>
              <a:t> </a:t>
            </a:r>
            <a:endParaRPr lang="de-DE" dirty="0" smtClean="0"/>
          </a:p>
        </p:txBody>
      </p:sp>
      <p:sp>
        <p:nvSpPr>
          <p:cNvPr id="8" name="Interaktive Schaltfläche: Zurück oder Vorherige(r) 7" title="Zurück">
            <a:hlinkClick r:id="rId3" action="ppaction://hlinksldjump" highlightClick="1"/>
          </p:cNvPr>
          <p:cNvSpPr/>
          <p:nvPr/>
        </p:nvSpPr>
        <p:spPr>
          <a:xfrm>
            <a:off x="7879950" y="110576"/>
            <a:ext cx="1008112" cy="29408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Zurück</a:t>
            </a:r>
            <a:endParaRPr lang="de-DE" sz="1100" dirty="0"/>
          </a:p>
        </p:txBody>
      </p:sp>
      <p:sp>
        <p:nvSpPr>
          <p:cNvPr id="9" name="Textfeld 8"/>
          <p:cNvSpPr txBox="1"/>
          <p:nvPr/>
        </p:nvSpPr>
        <p:spPr>
          <a:xfrm>
            <a:off x="4201541" y="2123564"/>
            <a:ext cx="6727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sz="1200" dirty="0" err="1" smtClean="0"/>
              <a:t>Netz</a:t>
            </a:r>
            <a:r>
              <a:rPr lang="de-DE" dirty="0" smtClean="0"/>
              <a:t> </a:t>
            </a:r>
            <a:endParaRPr lang="de-DE" sz="12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374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49085" y="921494"/>
            <a:ext cx="6740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DRL nicht verbunden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U</a:t>
            </a:r>
            <a:r>
              <a:rPr lang="de-DE" sz="1200" b="1" dirty="0" err="1" smtClean="0"/>
              <a:t>Netz</a:t>
            </a:r>
            <a:r>
              <a:rPr lang="de-DE" sz="1200" b="1" dirty="0" smtClean="0"/>
              <a:t> </a:t>
            </a:r>
            <a:r>
              <a:rPr lang="de-DE" b="1" dirty="0" smtClean="0"/>
              <a:t>/ 10·Û</a:t>
            </a:r>
            <a:r>
              <a:rPr lang="de-DE" sz="1200" b="1" dirty="0" smtClean="0"/>
              <a:t>Netz</a:t>
            </a:r>
            <a:r>
              <a:rPr lang="de-DE" b="1" dirty="0" smtClean="0"/>
              <a:t> = 0,1 V </a:t>
            </a:r>
            <a:r>
              <a:rPr lang="de-DE" b="1" dirty="0"/>
              <a:t>; f = 50 </a:t>
            </a:r>
            <a:r>
              <a:rPr lang="de-DE" b="1" dirty="0" smtClean="0"/>
              <a:t>Hz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û</a:t>
            </a:r>
            <a:r>
              <a:rPr lang="de-DE" sz="1200" b="1" dirty="0" err="1" smtClean="0"/>
              <a:t>bcom</a:t>
            </a:r>
            <a:r>
              <a:rPr lang="de-DE" b="1" dirty="0" smtClean="0"/>
              <a:t> = 100 mV , </a:t>
            </a:r>
            <a:r>
              <a:rPr lang="de-DE" b="1" dirty="0" smtClean="0">
                <a:latin typeface="GreekC_IV50" panose="00000400000000000000" pitchFamily="2" charset="0"/>
                <a:cs typeface="GreekC_IV50" panose="00000400000000000000" pitchFamily="2" charset="0"/>
              </a:rPr>
              <a:t>f</a:t>
            </a:r>
            <a:r>
              <a:rPr lang="de-DE" b="1" dirty="0" smtClean="0"/>
              <a:t>= -90° kapazitiv, Gleichtaktspannung am Körper</a:t>
            </a:r>
          </a:p>
        </p:txBody>
      </p:sp>
      <p:sp>
        <p:nvSpPr>
          <p:cNvPr id="7" name="Interaktive Schaltfläche: Zurück oder Vorherige(r) 6" title="Zurück">
            <a:hlinkClick r:id="rId2" action="ppaction://hlinksldjump" highlightClick="1"/>
          </p:cNvPr>
          <p:cNvSpPr/>
          <p:nvPr/>
        </p:nvSpPr>
        <p:spPr>
          <a:xfrm>
            <a:off x="7879950" y="110576"/>
            <a:ext cx="1008112" cy="29408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Zurück</a:t>
            </a:r>
            <a:endParaRPr lang="de-DE" sz="11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843808" y="2603708"/>
            <a:ext cx="36004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6580855" y="2571442"/>
            <a:ext cx="12784" cy="39230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59692"/>
            <a:ext cx="8732794" cy="41376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295966" y="2234376"/>
            <a:ext cx="14678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Û</a:t>
            </a:r>
            <a:r>
              <a:rPr lang="de-DE" sz="1200" dirty="0" err="1" smtClean="0"/>
              <a:t>Netz</a:t>
            </a:r>
            <a:r>
              <a:rPr lang="de-DE" dirty="0" smtClean="0"/>
              <a:t> / 3250 V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6213447" y="2202110"/>
            <a:ext cx="73481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sz="1200" dirty="0" err="1" smtClean="0"/>
              <a:t>bcom</a:t>
            </a:r>
            <a:r>
              <a:rPr lang="de-DE" dirty="0" smtClean="0"/>
              <a:t> </a:t>
            </a:r>
            <a:endParaRPr lang="de-DE" sz="1200" dirty="0"/>
          </a:p>
        </p:txBody>
      </p:sp>
      <p:sp>
        <p:nvSpPr>
          <p:cNvPr id="16" name="Rechteck 15"/>
          <p:cNvSpPr/>
          <p:nvPr/>
        </p:nvSpPr>
        <p:spPr>
          <a:xfrm>
            <a:off x="2859569" y="5268004"/>
            <a:ext cx="3394519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de-DE" b="1" dirty="0"/>
              <a:t>Gleichtaktspannung am Körper </a:t>
            </a:r>
            <a:endParaRPr lang="de-DE" b="1" dirty="0" smtClean="0"/>
          </a:p>
          <a:p>
            <a:pPr algn="ctr"/>
            <a:r>
              <a:rPr lang="de-DE" b="1" dirty="0"/>
              <a:t>Phasenverschiebung </a:t>
            </a:r>
            <a:r>
              <a:rPr lang="de-DE" b="1" dirty="0" err="1"/>
              <a:t>û</a:t>
            </a:r>
            <a:r>
              <a:rPr lang="de-DE" sz="1200" b="1" dirty="0" err="1"/>
              <a:t>bcom</a:t>
            </a:r>
            <a:r>
              <a:rPr lang="de-DE" b="1" dirty="0"/>
              <a:t> </a:t>
            </a:r>
            <a:r>
              <a:rPr lang="de-DE" b="1" dirty="0" smtClean="0"/>
              <a:t>= -90°</a:t>
            </a:r>
          </a:p>
          <a:p>
            <a:pPr algn="ctr"/>
            <a:r>
              <a:rPr lang="de-DE" b="1" dirty="0" smtClean="0"/>
              <a:t>zur Netzspannung</a:t>
            </a:r>
            <a:endParaRPr lang="de-DE" b="1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471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1700"/>
            <a:ext cx="8732794" cy="41376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9085" y="963080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DRL nicht angeschlossen</a:t>
            </a:r>
          </a:p>
          <a:p>
            <a:r>
              <a:rPr lang="de-DE" b="1" dirty="0" err="1" smtClean="0"/>
              <a:t>û</a:t>
            </a:r>
            <a:r>
              <a:rPr lang="de-DE" sz="1200" b="1" dirty="0" err="1" smtClean="0"/>
              <a:t>Gl</a:t>
            </a:r>
            <a:r>
              <a:rPr lang="de-DE" sz="1200" b="1" dirty="0" smtClean="0"/>
              <a:t> </a:t>
            </a:r>
            <a:r>
              <a:rPr lang="de-DE" b="1" dirty="0"/>
              <a:t>= </a:t>
            </a:r>
            <a:r>
              <a:rPr lang="de-DE" b="1" dirty="0" err="1"/>
              <a:t>û</a:t>
            </a:r>
            <a:r>
              <a:rPr lang="de-DE" sz="1200" b="1" dirty="0" err="1"/>
              <a:t>bDRL</a:t>
            </a:r>
            <a:r>
              <a:rPr lang="de-DE" b="1" dirty="0"/>
              <a:t> </a:t>
            </a:r>
            <a:r>
              <a:rPr lang="de-DE" b="1" dirty="0" smtClean="0"/>
              <a:t>= 100 mV </a:t>
            </a:r>
            <a:r>
              <a:rPr lang="de-DE" b="1" dirty="0"/>
              <a:t>; f = 50 Hz </a:t>
            </a:r>
          </a:p>
        </p:txBody>
      </p:sp>
      <p:sp>
        <p:nvSpPr>
          <p:cNvPr id="9" name="Interaktive Schaltfläche: Zurück oder Vorherige(r) 8" title="Zurück">
            <a:hlinkClick r:id="rId4" action="ppaction://hlinksldjump" highlightClick="1"/>
          </p:cNvPr>
          <p:cNvSpPr/>
          <p:nvPr/>
        </p:nvSpPr>
        <p:spPr>
          <a:xfrm>
            <a:off x="7879950" y="110576"/>
            <a:ext cx="1008112" cy="29408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Zurück</a:t>
            </a:r>
            <a:endParaRPr lang="de-DE" sz="1100" dirty="0"/>
          </a:p>
        </p:txBody>
      </p:sp>
      <p:cxnSp>
        <p:nvCxnSpPr>
          <p:cNvPr id="13" name="Gerade Verbindung mit Pfeil 12"/>
          <p:cNvCxnSpPr>
            <a:stCxn id="11" idx="2"/>
          </p:cNvCxnSpPr>
          <p:nvPr/>
        </p:nvCxnSpPr>
        <p:spPr>
          <a:xfrm flipH="1">
            <a:off x="4350233" y="2659316"/>
            <a:ext cx="2375590" cy="38724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2627784" y="5733256"/>
            <a:ext cx="38313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400" b="1" dirty="0" smtClean="0"/>
              <a:t>am Körper gleiche Spannung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306608" y="2276872"/>
            <a:ext cx="6819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sz="1200" dirty="0" err="1" smtClean="0"/>
              <a:t>bcom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6372200" y="2289984"/>
            <a:ext cx="70724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sz="1200" dirty="0" err="1" smtClean="0"/>
              <a:t>bDRL</a:t>
            </a:r>
            <a:r>
              <a:rPr lang="de-DE" dirty="0" smtClean="0"/>
              <a:t> </a:t>
            </a:r>
            <a:endParaRPr lang="de-DE" sz="120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627784" y="2647132"/>
            <a:ext cx="1656184" cy="3994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833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4" y="1721311"/>
            <a:ext cx="8154967" cy="47659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Autofit/>
          </a:bodyPr>
          <a:lstStyle/>
          <a:p>
            <a:pPr algn="l"/>
            <a:r>
              <a:rPr lang="de-DE" sz="2000" dirty="0"/>
              <a:t>1.1 Definition der Begriffe: Signal, </a:t>
            </a:r>
            <a:r>
              <a:rPr lang="de-DE" sz="2000" dirty="0" smtClean="0"/>
              <a:t>Spektrum,... </a:t>
            </a:r>
            <a:r>
              <a:rPr lang="de-DE" sz="2000" dirty="0"/>
              <a:t>am Beispiel des EKGs</a:t>
            </a:r>
            <a:br>
              <a:rPr lang="de-DE" sz="2000" dirty="0"/>
            </a:br>
            <a:r>
              <a:rPr lang="de-DE" sz="1600" b="1" dirty="0" smtClean="0"/>
              <a:t>Frequenzspektrum</a:t>
            </a:r>
            <a:r>
              <a:rPr lang="de-DE" sz="1600" dirty="0" smtClean="0"/>
              <a:t>:</a:t>
            </a:r>
            <a:r>
              <a:rPr lang="de-DE" sz="1600" dirty="0"/>
              <a:t> 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Das Frequenzspektrum eines </a:t>
            </a:r>
            <a:r>
              <a:rPr lang="de-DE" sz="1600" dirty="0"/>
              <a:t>Signals gibt dessen Zusammensetzung aus verschiedenen Frequenzen </a:t>
            </a:r>
            <a:r>
              <a:rPr lang="de-DE" sz="1600" dirty="0" smtClean="0"/>
              <a:t>(Harmonischen) an. </a:t>
            </a:r>
            <a:br>
              <a:rPr lang="de-DE" sz="1600" dirty="0" smtClean="0"/>
            </a:br>
            <a:r>
              <a:rPr lang="de-DE" sz="1600" dirty="0" smtClean="0"/>
              <a:t>Es wird als Amplituden- und Phasenspektrum angegeben und kann mittels Fourier-Transformation aus </a:t>
            </a:r>
            <a:r>
              <a:rPr lang="de-DE" sz="1600" dirty="0"/>
              <a:t>d</a:t>
            </a:r>
            <a:r>
              <a:rPr lang="de-DE" sz="1600" dirty="0" smtClean="0"/>
              <a:t>er Zeitfunktion bestimmt werden.</a:t>
            </a:r>
            <a:endParaRPr lang="de-DE" sz="2400" dirty="0"/>
          </a:p>
        </p:txBody>
      </p:sp>
      <p:sp>
        <p:nvSpPr>
          <p:cNvPr id="7" name="Ellipse 6"/>
          <p:cNvSpPr/>
          <p:nvPr/>
        </p:nvSpPr>
        <p:spPr>
          <a:xfrm>
            <a:off x="7740352" y="5118056"/>
            <a:ext cx="79208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408671" y="4725144"/>
            <a:ext cx="1123769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CFF"/>
                </a:solidFill>
              </a:rPr>
              <a:t>Störsignal</a:t>
            </a:r>
            <a:endParaRPr lang="de-DE" b="1" dirty="0">
              <a:solidFill>
                <a:srgbClr val="FFCC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07704" y="4293096"/>
            <a:ext cx="1179682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6CFD23"/>
                </a:solidFill>
              </a:rPr>
              <a:t>Nutzsignal</a:t>
            </a:r>
            <a:endParaRPr lang="de-DE" b="1" dirty="0">
              <a:solidFill>
                <a:srgbClr val="6CFD2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5535" y="2422629"/>
            <a:ext cx="1794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Grundfrequenz</a:t>
            </a:r>
          </a:p>
          <a:p>
            <a:r>
              <a:rPr lang="de-DE" b="1" dirty="0" smtClean="0"/>
              <a:t>des </a:t>
            </a:r>
            <a:r>
              <a:rPr lang="de-DE" b="1" dirty="0"/>
              <a:t>H</a:t>
            </a:r>
            <a:r>
              <a:rPr lang="de-DE" b="1" dirty="0" smtClean="0"/>
              <a:t>erzschlages</a:t>
            </a:r>
            <a:endParaRPr lang="de-DE" b="1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1259632" y="2923203"/>
            <a:ext cx="360040" cy="2897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54850" y="6444072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f</a:t>
            </a:r>
            <a:r>
              <a:rPr lang="de-DE" sz="1200" dirty="0" err="1" smtClean="0"/>
              <a:t>s</a:t>
            </a:r>
            <a:r>
              <a:rPr lang="de-DE" sz="1400" dirty="0" smtClean="0"/>
              <a:t> = 400 Hz, T</a:t>
            </a:r>
            <a:r>
              <a:rPr lang="de-DE" sz="1100" dirty="0" smtClean="0"/>
              <a:t>m</a:t>
            </a:r>
            <a:r>
              <a:rPr lang="de-DE" sz="1400" dirty="0" smtClean="0"/>
              <a:t> &gt; 100 s</a:t>
            </a:r>
            <a:endParaRPr lang="de-DE" sz="1400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632340" y="6309320"/>
            <a:ext cx="1112119" cy="360362"/>
          </a:xfrm>
        </p:spPr>
        <p:txBody>
          <a:bodyPr/>
          <a:lstStyle/>
          <a:p>
            <a:r>
              <a:rPr lang="de-DE" dirty="0" smtClean="0"/>
              <a:t>5 / 24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971600" y="2204864"/>
            <a:ext cx="3816424" cy="0"/>
          </a:xfrm>
          <a:prstGeom prst="line">
            <a:avLst/>
          </a:prstGeom>
          <a:ln w="44450">
            <a:solidFill>
              <a:srgbClr val="6CF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788024" y="2204864"/>
            <a:ext cx="3312368" cy="4032448"/>
          </a:xfrm>
          <a:prstGeom prst="line">
            <a:avLst/>
          </a:prstGeom>
          <a:ln w="44450">
            <a:solidFill>
              <a:srgbClr val="6CF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3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49085" y="963080"/>
            <a:ext cx="2573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DRL nicht angeschlossen</a:t>
            </a:r>
          </a:p>
          <a:p>
            <a:r>
              <a:rPr lang="de-DE" b="1" dirty="0" err="1" smtClean="0"/>
              <a:t>û</a:t>
            </a:r>
            <a:r>
              <a:rPr lang="de-DE" sz="1200" b="1" dirty="0" err="1" smtClean="0"/>
              <a:t>DRL</a:t>
            </a:r>
            <a:r>
              <a:rPr lang="de-DE" sz="1200" b="1" dirty="0" smtClean="0"/>
              <a:t> </a:t>
            </a:r>
            <a:r>
              <a:rPr lang="de-DE" b="1" dirty="0" smtClean="0"/>
              <a:t>= 4 V , f = 50 Hz</a:t>
            </a:r>
          </a:p>
          <a:p>
            <a:r>
              <a:rPr lang="de-DE" dirty="0" smtClean="0"/>
              <a:t>Phase zu </a:t>
            </a:r>
            <a:r>
              <a:rPr lang="de-DE" dirty="0" err="1" smtClean="0"/>
              <a:t>u</a:t>
            </a:r>
            <a:r>
              <a:rPr lang="de-DE" sz="1200" dirty="0" err="1" smtClean="0"/>
              <a:t>Gl</a:t>
            </a:r>
            <a:r>
              <a:rPr lang="de-DE" sz="1200" dirty="0" smtClean="0"/>
              <a:t> </a:t>
            </a:r>
            <a:r>
              <a:rPr lang="de-DE" dirty="0" smtClean="0"/>
              <a:t>+180°</a:t>
            </a:r>
          </a:p>
        </p:txBody>
      </p:sp>
      <p:sp>
        <p:nvSpPr>
          <p:cNvPr id="9" name="Interaktive Schaltfläche: Zurück oder Vorherige(r) 8" title="Zurück">
            <a:hlinkClick r:id="rId3" action="ppaction://hlinksldjump" highlightClick="1"/>
          </p:cNvPr>
          <p:cNvSpPr/>
          <p:nvPr/>
        </p:nvSpPr>
        <p:spPr>
          <a:xfrm>
            <a:off x="7879950" y="110576"/>
            <a:ext cx="1008112" cy="29408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Zurück</a:t>
            </a:r>
            <a:endParaRPr lang="de-DE" sz="1100" dirty="0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62669"/>
            <a:ext cx="8732794" cy="413766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571123" y="2195572"/>
            <a:ext cx="114358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300∙U</a:t>
            </a:r>
            <a:r>
              <a:rPr lang="de-DE" sz="1200" dirty="0" smtClean="0"/>
              <a:t>bcom</a:t>
            </a:r>
            <a:r>
              <a:rPr lang="de-DE" dirty="0" smtClean="0"/>
              <a:t> </a:t>
            </a:r>
            <a:endParaRPr lang="de-DE" sz="1200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142914" y="2564904"/>
            <a:ext cx="1176860" cy="79265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260691" y="2218467"/>
            <a:ext cx="926857" cy="369332"/>
          </a:xfrm>
          <a:prstGeom prst="rect">
            <a:avLst/>
          </a:prstGeom>
          <a:solidFill>
            <a:srgbClr val="6CFD23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300·U</a:t>
            </a:r>
            <a:r>
              <a:rPr lang="de-DE" sz="1200" dirty="0" smtClean="0"/>
              <a:t>Gl</a:t>
            </a:r>
            <a:r>
              <a:rPr lang="de-DE" dirty="0" smtClean="0"/>
              <a:t> </a:t>
            </a:r>
            <a:endParaRPr lang="de-DE" sz="1200" dirty="0"/>
          </a:p>
        </p:txBody>
      </p:sp>
      <p:cxnSp>
        <p:nvCxnSpPr>
          <p:cNvPr id="18" name="Gerade Verbindung mit Pfeil 17"/>
          <p:cNvCxnSpPr>
            <a:stCxn id="17" idx="2"/>
          </p:cNvCxnSpPr>
          <p:nvPr/>
        </p:nvCxnSpPr>
        <p:spPr>
          <a:xfrm flipH="1">
            <a:off x="3203848" y="2587799"/>
            <a:ext cx="1520272" cy="769764"/>
          </a:xfrm>
          <a:prstGeom prst="straightConnector1">
            <a:avLst/>
          </a:prstGeom>
          <a:ln w="28575">
            <a:solidFill>
              <a:srgbClr val="6CFD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319774" y="202307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sp>
        <p:nvSpPr>
          <p:cNvPr id="26" name="Textfeld 25"/>
          <p:cNvSpPr txBox="1"/>
          <p:nvPr/>
        </p:nvSpPr>
        <p:spPr>
          <a:xfrm>
            <a:off x="6372200" y="2204864"/>
            <a:ext cx="6270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sz="1200" dirty="0" smtClean="0"/>
              <a:t>DRL</a:t>
            </a:r>
            <a:r>
              <a:rPr lang="de-DE" dirty="0" smtClean="0"/>
              <a:t> </a:t>
            </a:r>
            <a:endParaRPr lang="de-DE" sz="1200" dirty="0"/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6084168" y="2574196"/>
            <a:ext cx="601579" cy="3098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68984"/>
            <a:ext cx="8732794" cy="41376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9085" y="963080"/>
            <a:ext cx="4768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DRL nicht angeschlossen</a:t>
            </a:r>
          </a:p>
          <a:p>
            <a:r>
              <a:rPr lang="de-DE" b="1" dirty="0" err="1" smtClean="0"/>
              <a:t>û</a:t>
            </a:r>
            <a:r>
              <a:rPr lang="de-DE" sz="1200" b="1" dirty="0" err="1" smtClean="0"/>
              <a:t>Gl</a:t>
            </a:r>
            <a:r>
              <a:rPr lang="de-DE" sz="1200" b="1" dirty="0" smtClean="0"/>
              <a:t> </a:t>
            </a:r>
            <a:r>
              <a:rPr lang="de-DE" b="1" dirty="0" smtClean="0"/>
              <a:t>=  100 mV, Gleichanteil = – 490 mV, f = 50 Hz</a:t>
            </a:r>
            <a:r>
              <a:rPr lang="de-DE" dirty="0" smtClean="0"/>
              <a:t> </a:t>
            </a:r>
          </a:p>
        </p:txBody>
      </p:sp>
      <p:sp>
        <p:nvSpPr>
          <p:cNvPr id="9" name="Interaktive Schaltfläche: Zurück oder Vorherige(r) 8" title="Zurück">
            <a:hlinkClick r:id="rId3" action="ppaction://hlinksldjump" highlightClick="1"/>
          </p:cNvPr>
          <p:cNvSpPr/>
          <p:nvPr/>
        </p:nvSpPr>
        <p:spPr>
          <a:xfrm>
            <a:off x="7884368" y="110576"/>
            <a:ext cx="1008112" cy="29408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Zurück</a:t>
            </a:r>
            <a:endParaRPr lang="de-DE" sz="1100" dirty="0"/>
          </a:p>
        </p:txBody>
      </p:sp>
      <p:sp>
        <p:nvSpPr>
          <p:cNvPr id="13" name="Textfeld 12"/>
          <p:cNvSpPr txBox="1"/>
          <p:nvPr/>
        </p:nvSpPr>
        <p:spPr>
          <a:xfrm>
            <a:off x="6372200" y="2276872"/>
            <a:ext cx="138211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sz="1200" dirty="0" err="1" smtClean="0"/>
              <a:t>GL</a:t>
            </a:r>
            <a:r>
              <a:rPr lang="de-DE" dirty="0" smtClean="0"/>
              <a:t> + 490mV</a:t>
            </a:r>
            <a:endParaRPr lang="de-DE" sz="1200" dirty="0"/>
          </a:p>
        </p:txBody>
      </p:sp>
      <p:cxnSp>
        <p:nvCxnSpPr>
          <p:cNvPr id="14" name="Gerade Verbindung mit Pfeil 13"/>
          <p:cNvCxnSpPr>
            <a:stCxn id="13" idx="2"/>
          </p:cNvCxnSpPr>
          <p:nvPr/>
        </p:nvCxnSpPr>
        <p:spPr>
          <a:xfrm flipH="1">
            <a:off x="5076060" y="2646204"/>
            <a:ext cx="1987195" cy="51244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233898" y="2276872"/>
            <a:ext cx="6819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sz="1200" dirty="0" err="1" smtClean="0"/>
              <a:t>bcom</a:t>
            </a:r>
            <a:endParaRPr lang="de-DE" sz="1200" dirty="0"/>
          </a:p>
        </p:txBody>
      </p:sp>
      <p:cxnSp>
        <p:nvCxnSpPr>
          <p:cNvPr id="12" name="Gerade Verbindung mit Pfeil 11"/>
          <p:cNvCxnSpPr>
            <a:stCxn id="11" idx="2"/>
          </p:cNvCxnSpPr>
          <p:nvPr/>
        </p:nvCxnSpPr>
        <p:spPr>
          <a:xfrm>
            <a:off x="2574857" y="2646204"/>
            <a:ext cx="2429191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475656" y="5310500"/>
            <a:ext cx="624927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400" b="1" dirty="0" err="1" smtClean="0"/>
              <a:t>u</a:t>
            </a:r>
            <a:r>
              <a:rPr lang="de-DE" sz="1400" b="1" dirty="0" err="1" smtClean="0"/>
              <a:t>Gl</a:t>
            </a:r>
            <a:r>
              <a:rPr lang="de-DE" sz="1400" b="1" dirty="0" smtClean="0"/>
              <a:t> </a:t>
            </a:r>
            <a:r>
              <a:rPr lang="de-DE" sz="2400" b="1" dirty="0" smtClean="0"/>
              <a:t>phasengleich mit </a:t>
            </a:r>
            <a:r>
              <a:rPr lang="de-DE" sz="2400" b="1" dirty="0" err="1" smtClean="0"/>
              <a:t>u</a:t>
            </a:r>
            <a:r>
              <a:rPr lang="de-DE" sz="1400" b="1" dirty="0" err="1" smtClean="0"/>
              <a:t>bcom</a:t>
            </a:r>
            <a:r>
              <a:rPr lang="de-DE" sz="2400" b="1" dirty="0" smtClean="0"/>
              <a:t> aber mit Gleichanteil</a:t>
            </a:r>
            <a:endParaRPr lang="de-DE" sz="2400" b="1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482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49085" y="963080"/>
            <a:ext cx="248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DRL nicht angeschlossen</a:t>
            </a:r>
          </a:p>
          <a:p>
            <a:r>
              <a:rPr lang="de-DE" b="1" dirty="0" err="1" smtClean="0"/>
              <a:t>Û</a:t>
            </a:r>
            <a:r>
              <a:rPr lang="de-DE" sz="1200" b="1" dirty="0" err="1" smtClean="0"/>
              <a:t>bcom</a:t>
            </a:r>
            <a:r>
              <a:rPr lang="de-DE" sz="1200" b="1" dirty="0" smtClean="0"/>
              <a:t> </a:t>
            </a:r>
            <a:r>
              <a:rPr lang="de-DE" b="1" dirty="0" smtClean="0"/>
              <a:t>= 100 mV</a:t>
            </a:r>
          </a:p>
        </p:txBody>
      </p:sp>
      <p:sp>
        <p:nvSpPr>
          <p:cNvPr id="9" name="Interaktive Schaltfläche: Zurück oder Vorherige(r) 8" title="Zurück">
            <a:hlinkClick r:id="rId2" action="ppaction://hlinksldjump" highlightClick="1"/>
          </p:cNvPr>
          <p:cNvSpPr/>
          <p:nvPr/>
        </p:nvSpPr>
        <p:spPr>
          <a:xfrm>
            <a:off x="7879950" y="110576"/>
            <a:ext cx="1008112" cy="29408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Zurück</a:t>
            </a:r>
            <a:endParaRPr lang="de-DE" sz="11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6" y="2492896"/>
            <a:ext cx="8732794" cy="413766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441810" y="2204864"/>
            <a:ext cx="6819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sz="1200" dirty="0" err="1" smtClean="0"/>
              <a:t>bcom</a:t>
            </a:r>
            <a:endParaRPr lang="de-DE" sz="12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82443" y="2584416"/>
            <a:ext cx="989357" cy="4125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398977" y="2227268"/>
            <a:ext cx="5389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sz="1200" dirty="0" smtClean="0"/>
              <a:t>LA</a:t>
            </a:r>
            <a:r>
              <a:rPr lang="de-DE" dirty="0" smtClean="0"/>
              <a:t> </a:t>
            </a:r>
            <a:endParaRPr lang="de-DE" sz="1200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655494" y="2596600"/>
            <a:ext cx="1140642" cy="400352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113257" y="2204864"/>
            <a:ext cx="558166" cy="369332"/>
          </a:xfrm>
          <a:prstGeom prst="rect">
            <a:avLst/>
          </a:prstGeom>
          <a:solidFill>
            <a:srgbClr val="6CFD23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sz="1200" dirty="0" smtClean="0"/>
              <a:t>RA</a:t>
            </a:r>
            <a:r>
              <a:rPr lang="de-DE" dirty="0" smtClean="0"/>
              <a:t> </a:t>
            </a:r>
            <a:endParaRPr lang="de-DE" sz="1200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5868144" y="2584416"/>
            <a:ext cx="1577758" cy="412536"/>
          </a:xfrm>
          <a:prstGeom prst="straightConnector1">
            <a:avLst/>
          </a:prstGeom>
          <a:ln w="28575">
            <a:solidFill>
              <a:srgbClr val="6CFD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059832" y="206084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≈</a:t>
            </a:r>
            <a:endParaRPr lang="de-DE" sz="3600" dirty="0"/>
          </a:p>
        </p:txBody>
      </p:sp>
      <p:sp>
        <p:nvSpPr>
          <p:cNvPr id="17" name="Textfeld 16"/>
          <p:cNvSpPr txBox="1"/>
          <p:nvPr/>
        </p:nvSpPr>
        <p:spPr>
          <a:xfrm>
            <a:off x="5868144" y="207234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≈</a:t>
            </a:r>
            <a:endParaRPr lang="de-DE" sz="3600" dirty="0"/>
          </a:p>
        </p:txBody>
      </p:sp>
      <p:sp>
        <p:nvSpPr>
          <p:cNvPr id="7" name="Rechteck 6"/>
          <p:cNvSpPr/>
          <p:nvPr/>
        </p:nvSpPr>
        <p:spPr>
          <a:xfrm>
            <a:off x="971600" y="5085184"/>
            <a:ext cx="699454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400" b="1" dirty="0" smtClean="0"/>
              <a:t>50 Hz-Störsignal </a:t>
            </a:r>
            <a:r>
              <a:rPr lang="de-DE" sz="2400" b="1" dirty="0" err="1" smtClean="0"/>
              <a:t>U</a:t>
            </a:r>
            <a:r>
              <a:rPr lang="de-DE" sz="1200" b="1" dirty="0" err="1" smtClean="0"/>
              <a:t>bcom</a:t>
            </a:r>
            <a:r>
              <a:rPr lang="de-DE" sz="2400" b="1" dirty="0" smtClean="0"/>
              <a:t> dominiert die Arm-Ableitungen</a:t>
            </a:r>
            <a:endParaRPr lang="de-DE" sz="2400" b="1" dirty="0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482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6" y="2392096"/>
            <a:ext cx="8732794" cy="41376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9085" y="963080"/>
            <a:ext cx="4551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DRL nicht angeschlossen</a:t>
            </a:r>
          </a:p>
          <a:p>
            <a:r>
              <a:rPr lang="de-DE" b="1" dirty="0" err="1" smtClean="0"/>
              <a:t>Û</a:t>
            </a:r>
            <a:r>
              <a:rPr lang="de-DE" sz="1200" b="1" dirty="0" err="1" smtClean="0"/>
              <a:t>bcom</a:t>
            </a:r>
            <a:r>
              <a:rPr lang="de-DE" sz="1200" b="1" dirty="0" smtClean="0"/>
              <a:t> </a:t>
            </a:r>
            <a:r>
              <a:rPr lang="de-DE" b="1" dirty="0" smtClean="0"/>
              <a:t>= 100 mV, f = 50 </a:t>
            </a:r>
            <a:r>
              <a:rPr lang="de-DE" b="1" dirty="0"/>
              <a:t>H</a:t>
            </a:r>
            <a:r>
              <a:rPr lang="de-DE" b="1" dirty="0" smtClean="0"/>
              <a:t>z</a:t>
            </a:r>
          </a:p>
          <a:p>
            <a:r>
              <a:rPr lang="de-DE" b="1" dirty="0" smtClean="0"/>
              <a:t>Û</a:t>
            </a:r>
            <a:r>
              <a:rPr lang="de-DE" sz="1200" b="1" dirty="0" smtClean="0"/>
              <a:t>LA</a:t>
            </a:r>
            <a:r>
              <a:rPr lang="de-DE" b="1" dirty="0"/>
              <a:t> - </a:t>
            </a:r>
            <a:r>
              <a:rPr lang="de-DE" b="1" dirty="0" smtClean="0"/>
              <a:t>Û</a:t>
            </a:r>
            <a:r>
              <a:rPr lang="de-DE" sz="1200" b="1" dirty="0" smtClean="0"/>
              <a:t>RA</a:t>
            </a:r>
            <a:r>
              <a:rPr lang="de-DE" b="1" dirty="0" smtClean="0"/>
              <a:t> </a:t>
            </a:r>
            <a:r>
              <a:rPr lang="de-DE" b="1" dirty="0"/>
              <a:t>= </a:t>
            </a:r>
            <a:r>
              <a:rPr lang="de-DE" b="1" dirty="0" smtClean="0"/>
              <a:t>2 mV, </a:t>
            </a:r>
            <a:r>
              <a:rPr lang="de-DE" b="1" dirty="0" err="1" smtClean="0"/>
              <a:t>f</a:t>
            </a:r>
            <a:r>
              <a:rPr lang="de-DE" sz="1200" b="1" dirty="0" err="1" smtClean="0"/>
              <a:t>EKG</a:t>
            </a:r>
            <a:r>
              <a:rPr lang="de-DE" b="1" dirty="0" smtClean="0"/>
              <a:t> = 2 Hz -&gt; EKG-Rohsignal</a:t>
            </a:r>
          </a:p>
          <a:p>
            <a:r>
              <a:rPr lang="de-DE" dirty="0" smtClean="0"/>
              <a:t> </a:t>
            </a:r>
          </a:p>
        </p:txBody>
      </p:sp>
      <p:sp>
        <p:nvSpPr>
          <p:cNvPr id="9" name="Interaktive Schaltfläche: Zurück oder Vorherige(r) 8" title="Zurück">
            <a:hlinkClick r:id="rId3" action="ppaction://hlinksldjump" highlightClick="1"/>
          </p:cNvPr>
          <p:cNvSpPr/>
          <p:nvPr/>
        </p:nvSpPr>
        <p:spPr>
          <a:xfrm>
            <a:off x="7879950" y="110576"/>
            <a:ext cx="1008112" cy="29408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Zurück</a:t>
            </a:r>
            <a:endParaRPr lang="de-DE" sz="1100" dirty="0"/>
          </a:p>
        </p:txBody>
      </p:sp>
      <p:cxnSp>
        <p:nvCxnSpPr>
          <p:cNvPr id="11" name="Gerade Verbindung mit Pfeil 10"/>
          <p:cNvCxnSpPr>
            <a:stCxn id="8" idx="2"/>
          </p:cNvCxnSpPr>
          <p:nvPr/>
        </p:nvCxnSpPr>
        <p:spPr>
          <a:xfrm>
            <a:off x="2745979" y="2502188"/>
            <a:ext cx="385861" cy="357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199034" y="2132856"/>
            <a:ext cx="10938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sz="1200" dirty="0" err="1" smtClean="0"/>
              <a:t>bcom</a:t>
            </a:r>
            <a:r>
              <a:rPr lang="de-DE" sz="1200" dirty="0" smtClean="0"/>
              <a:t> </a:t>
            </a:r>
            <a:r>
              <a:rPr lang="de-DE" dirty="0" smtClean="0"/>
              <a:t>/ 45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6084168" y="2502188"/>
            <a:ext cx="632534" cy="71520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228184" y="2137732"/>
            <a:ext cx="9829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sz="1200" dirty="0" smtClean="0"/>
              <a:t>LA</a:t>
            </a:r>
            <a:r>
              <a:rPr lang="de-DE" dirty="0" smtClean="0"/>
              <a:t> - U</a:t>
            </a:r>
            <a:r>
              <a:rPr lang="de-DE" sz="1200" dirty="0" smtClean="0"/>
              <a:t>RA</a:t>
            </a:r>
            <a:endParaRPr lang="de-DE" sz="1000" dirty="0"/>
          </a:p>
        </p:txBody>
      </p:sp>
      <p:sp>
        <p:nvSpPr>
          <p:cNvPr id="7" name="Rechteck 6"/>
          <p:cNvSpPr/>
          <p:nvPr/>
        </p:nvSpPr>
        <p:spPr>
          <a:xfrm>
            <a:off x="1331640" y="5492027"/>
            <a:ext cx="65900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400" b="1" dirty="0" smtClean="0"/>
              <a:t>50 Hz-Gleichtakt-Störsignal </a:t>
            </a:r>
            <a:r>
              <a:rPr lang="de-DE" sz="2400" b="1" dirty="0" err="1" smtClean="0"/>
              <a:t>U</a:t>
            </a:r>
            <a:r>
              <a:rPr lang="de-DE" sz="1200" b="1" dirty="0" err="1" smtClean="0"/>
              <a:t>bcom</a:t>
            </a:r>
            <a:r>
              <a:rPr lang="de-DE" sz="2400" b="1" dirty="0" smtClean="0"/>
              <a:t> teilweise entfernt</a:t>
            </a:r>
            <a:endParaRPr lang="de-DE" sz="2400" b="1" dirty="0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787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49085" y="963080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DRL nicht angeschlossen</a:t>
            </a:r>
          </a:p>
          <a:p>
            <a:r>
              <a:rPr lang="de-DE" b="1" dirty="0" err="1" smtClean="0"/>
              <a:t>U</a:t>
            </a:r>
            <a:r>
              <a:rPr lang="de-DE" sz="1200" b="1" dirty="0" err="1" smtClean="0"/>
              <a:t>bcom</a:t>
            </a:r>
            <a:r>
              <a:rPr lang="de-DE" sz="1200" b="1" dirty="0" smtClean="0"/>
              <a:t> </a:t>
            </a:r>
            <a:r>
              <a:rPr lang="de-DE" b="1" dirty="0" smtClean="0"/>
              <a:t>= 100 mV, f = 50 </a:t>
            </a:r>
            <a:r>
              <a:rPr lang="de-DE" b="1" dirty="0"/>
              <a:t>H</a:t>
            </a:r>
            <a:r>
              <a:rPr lang="de-DE" b="1" dirty="0" smtClean="0"/>
              <a:t>z</a:t>
            </a:r>
          </a:p>
          <a:p>
            <a:r>
              <a:rPr lang="de-DE" b="1" dirty="0" smtClean="0"/>
              <a:t>Û</a:t>
            </a:r>
            <a:r>
              <a:rPr lang="de-DE" sz="1200" b="1" dirty="0" smtClean="0"/>
              <a:t>EKG</a:t>
            </a:r>
            <a:r>
              <a:rPr lang="de-DE" b="1" dirty="0" smtClean="0"/>
              <a:t> = 51 mV, f = 2 Hz verstärktes EKG</a:t>
            </a:r>
          </a:p>
          <a:p>
            <a:r>
              <a:rPr lang="de-DE" b="1" dirty="0" smtClean="0"/>
              <a:t>SNR=20∙log(100 mV / 6 mV) = </a:t>
            </a:r>
            <a:r>
              <a:rPr lang="de-DE" b="1" dirty="0" smtClean="0">
                <a:solidFill>
                  <a:srgbClr val="FF0000"/>
                </a:solidFill>
              </a:rPr>
              <a:t>24,4 dB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Interaktive Schaltfläche: Zurück oder Vorherige(r) 8" title="Zurück">
            <a:hlinkClick r:id="rId2" action="ppaction://hlinksldjump" highlightClick="1"/>
          </p:cNvPr>
          <p:cNvSpPr/>
          <p:nvPr/>
        </p:nvSpPr>
        <p:spPr>
          <a:xfrm>
            <a:off x="7879950" y="110576"/>
            <a:ext cx="1008112" cy="29408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Zurück</a:t>
            </a:r>
            <a:endParaRPr lang="de-DE" sz="11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4" y="2387684"/>
            <a:ext cx="8732794" cy="4137660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2696381" y="2507064"/>
            <a:ext cx="340958" cy="11423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6096539" y="2502188"/>
            <a:ext cx="776550" cy="1286852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096539" y="2137732"/>
            <a:ext cx="21166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sz="1200" dirty="0" smtClean="0"/>
              <a:t>EKG</a:t>
            </a:r>
            <a:r>
              <a:rPr lang="de-DE" dirty="0" smtClean="0"/>
              <a:t> = V</a:t>
            </a:r>
            <a:r>
              <a:rPr lang="de-DE" sz="1200" dirty="0" smtClean="0"/>
              <a:t>D</a:t>
            </a:r>
            <a:r>
              <a:rPr lang="de-DE" dirty="0" smtClean="0"/>
              <a:t>·(U</a:t>
            </a:r>
            <a:r>
              <a:rPr lang="de-DE" sz="1200" dirty="0" smtClean="0"/>
              <a:t>LA</a:t>
            </a:r>
            <a:r>
              <a:rPr lang="de-DE" dirty="0" smtClean="0"/>
              <a:t> – U</a:t>
            </a:r>
            <a:r>
              <a:rPr lang="de-DE" sz="1200" dirty="0" smtClean="0"/>
              <a:t>RA</a:t>
            </a:r>
            <a:r>
              <a:rPr lang="de-DE" dirty="0" smtClean="0"/>
              <a:t>)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355421" y="2132856"/>
            <a:ext cx="12109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sz="1200" dirty="0" err="1" smtClean="0"/>
              <a:t>bcom</a:t>
            </a:r>
            <a:r>
              <a:rPr lang="de-DE" sz="1200" dirty="0" smtClean="0"/>
              <a:t> </a:t>
            </a:r>
            <a:r>
              <a:rPr lang="de-DE" dirty="0" smtClean="0"/>
              <a:t>/ 100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51365" y="5703639"/>
            <a:ext cx="593572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400" b="1" dirty="0" smtClean="0"/>
              <a:t>50 Hz-Gleichtakt-Störsignal </a:t>
            </a:r>
            <a:r>
              <a:rPr lang="de-DE" sz="2400" b="1" dirty="0" err="1" smtClean="0"/>
              <a:t>großteils</a:t>
            </a:r>
            <a:r>
              <a:rPr lang="de-DE" sz="2400" b="1" dirty="0" smtClean="0"/>
              <a:t> entfernt</a:t>
            </a:r>
            <a:endParaRPr lang="de-DE" sz="2400" b="1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830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:\Program Files (x86)\Microsoft Office\MEDIA\CAGCAT10\j03029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0640"/>
            <a:ext cx="2420688" cy="3733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outerShdw blurRad="50800" dist="50800" dir="5400000" algn="ctr" rotWithShape="0">
              <a:srgbClr val="000000">
                <a:alpha val="3000"/>
              </a:srgbClr>
            </a:outerShdw>
          </a:effectLst>
        </p:spPr>
      </p:pic>
      <p:sp>
        <p:nvSpPr>
          <p:cNvPr id="29" name="Rechteck 28"/>
          <p:cNvSpPr/>
          <p:nvPr/>
        </p:nvSpPr>
        <p:spPr>
          <a:xfrm>
            <a:off x="333934" y="2204864"/>
            <a:ext cx="2936818" cy="4248472"/>
          </a:xfrm>
          <a:prstGeom prst="rect">
            <a:avLst/>
          </a:prstGeom>
          <a:solidFill>
            <a:schemeClr val="accent1">
              <a:alpha val="6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270752" y="3933056"/>
            <a:ext cx="5616622" cy="2520280"/>
          </a:xfrm>
          <a:prstGeom prst="rect">
            <a:avLst/>
          </a:prstGeom>
          <a:solidFill>
            <a:srgbClr val="FF99CC">
              <a:alpha val="28627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51520" y="1847364"/>
            <a:ext cx="278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 im elektr. 50 Hz-Feld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318271" y="1837070"/>
            <a:ext cx="499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Biosignalverstärker mit Elektroden + Messleitungen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3270751" y="2204864"/>
            <a:ext cx="5616623" cy="1728192"/>
          </a:xfrm>
          <a:prstGeom prst="rect">
            <a:avLst/>
          </a:prstGeom>
          <a:solidFill>
            <a:srgbClr val="6CFD23">
              <a:alpha val="6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Weiter</a:t>
            </a:r>
            <a:endParaRPr lang="de-DE" sz="1100" dirty="0"/>
          </a:p>
        </p:txBody>
      </p:sp>
      <p:sp>
        <p:nvSpPr>
          <p:cNvPr id="38" name="Interaktive Schaltfläche: Nächste(r) oder Weiter 37">
            <a:hlinkClick r:id="" action="ppaction://hlinkshowjump?jump=nextslide" highlightClick="1"/>
          </p:cNvPr>
          <p:cNvSpPr/>
          <p:nvPr/>
        </p:nvSpPr>
        <p:spPr>
          <a:xfrm>
            <a:off x="7845646" y="116632"/>
            <a:ext cx="1042416" cy="28027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6" y="2243668"/>
            <a:ext cx="8732794" cy="41376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21" name="Interaktive Schaltfläche: Anpassen 20">
            <a:hlinkClick r:id="rId4" action="ppaction://hlinksldjump" highlightClick="1"/>
          </p:cNvPr>
          <p:cNvSpPr/>
          <p:nvPr/>
        </p:nvSpPr>
        <p:spPr>
          <a:xfrm>
            <a:off x="1829399" y="3212976"/>
            <a:ext cx="222321" cy="504056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3131840" y="4365104"/>
            <a:ext cx="1517273" cy="108011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Interaktive Schaltfläche: Anpassen 27">
            <a:hlinkClick r:id="rId5" action="ppaction://hlinksldjump" highlightClick="1"/>
          </p:cNvPr>
          <p:cNvSpPr/>
          <p:nvPr/>
        </p:nvSpPr>
        <p:spPr>
          <a:xfrm>
            <a:off x="6024027" y="2996952"/>
            <a:ext cx="420181" cy="180020"/>
          </a:xfrm>
          <a:prstGeom prst="actionButtonBlank">
            <a:avLst/>
          </a:prstGeom>
          <a:solidFill>
            <a:schemeClr val="accent1">
              <a:alpha val="3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5361536" y="6087948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DRL-Schleife</a:t>
            </a:r>
            <a:endParaRPr lang="de-DE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705364" y="6453014"/>
            <a:ext cx="1112119" cy="360362"/>
          </a:xfrm>
        </p:spPr>
        <p:txBody>
          <a:bodyPr/>
          <a:lstStyle/>
          <a:p>
            <a:r>
              <a:rPr lang="de-DE" dirty="0" smtClean="0"/>
              <a:t>22 / 24</a:t>
            </a:r>
            <a:endParaRPr lang="de-DE" dirty="0"/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23" name="Rechteck 22"/>
          <p:cNvSpPr/>
          <p:nvPr/>
        </p:nvSpPr>
        <p:spPr>
          <a:xfrm>
            <a:off x="467544" y="6926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Simulation der EKG-Schaltung mittels LT-</a:t>
            </a:r>
            <a:r>
              <a:rPr lang="de-DE" b="1" dirty="0" err="1" smtClean="0"/>
              <a:t>Spice</a:t>
            </a:r>
            <a:endParaRPr lang="de-DE" dirty="0"/>
          </a:p>
          <a:p>
            <a:r>
              <a:rPr lang="de-DE" dirty="0" smtClean="0"/>
              <a:t>Fall 3: </a:t>
            </a:r>
            <a:r>
              <a:rPr lang="de-DE" dirty="0"/>
              <a:t>Anschluss rechtes Bein an </a:t>
            </a:r>
            <a:r>
              <a:rPr lang="de-DE" dirty="0" smtClean="0"/>
              <a:t>DRL  - Schaltung ohne </a:t>
            </a:r>
            <a:r>
              <a:rPr lang="de-DE" dirty="0"/>
              <a:t>PE </a:t>
            </a:r>
            <a:r>
              <a:rPr lang="de-DE" dirty="0" smtClean="0"/>
              <a:t>(isoliert</a:t>
            </a:r>
            <a:r>
              <a:rPr lang="de-DE" dirty="0"/>
              <a:t>)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506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49085" y="963080"/>
            <a:ext cx="4176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DRL angeschlossen</a:t>
            </a:r>
            <a:endParaRPr lang="de-DE" b="1" dirty="0" smtClean="0"/>
          </a:p>
          <a:p>
            <a:r>
              <a:rPr lang="de-DE" b="1" dirty="0" err="1" smtClean="0"/>
              <a:t>Û</a:t>
            </a:r>
            <a:r>
              <a:rPr lang="de-DE" sz="1200" b="1" dirty="0" err="1" smtClean="0"/>
              <a:t>bcom</a:t>
            </a:r>
            <a:r>
              <a:rPr lang="de-DE" sz="1200" b="1" dirty="0" smtClean="0"/>
              <a:t> </a:t>
            </a:r>
            <a:r>
              <a:rPr lang="de-DE" b="1" dirty="0" smtClean="0"/>
              <a:t>= 28 µV</a:t>
            </a:r>
          </a:p>
          <a:p>
            <a:r>
              <a:rPr lang="de-DE" dirty="0" err="1" smtClean="0"/>
              <a:t>VGl</a:t>
            </a:r>
            <a:r>
              <a:rPr lang="de-DE" dirty="0" smtClean="0"/>
              <a:t> </a:t>
            </a:r>
            <a:r>
              <a:rPr lang="de-DE" dirty="0"/>
              <a:t>= 28 µV / 100 mV </a:t>
            </a:r>
            <a:r>
              <a:rPr lang="de-DE" dirty="0" smtClean="0"/>
              <a:t>= 0,00028 = 1/3571</a:t>
            </a:r>
            <a:endParaRPr lang="de-DE" dirty="0"/>
          </a:p>
        </p:txBody>
      </p:sp>
      <p:sp>
        <p:nvSpPr>
          <p:cNvPr id="7" name="Interaktive Schaltfläche: Zurück oder Vorherige(r) 6" title="Zurück">
            <a:hlinkClick r:id="rId2" action="ppaction://hlinksldjump" highlightClick="1"/>
          </p:cNvPr>
          <p:cNvSpPr/>
          <p:nvPr/>
        </p:nvSpPr>
        <p:spPr>
          <a:xfrm>
            <a:off x="7879950" y="110576"/>
            <a:ext cx="1008112" cy="29408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Zurück</a:t>
            </a:r>
            <a:endParaRPr lang="de-DE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4" y="2420888"/>
            <a:ext cx="8732794" cy="413766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95736" y="2204864"/>
            <a:ext cx="71718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r>
              <a:rPr lang="de-DE" sz="1200" dirty="0" err="1" smtClean="0"/>
              <a:t>bcom</a:t>
            </a:r>
            <a:r>
              <a:rPr lang="de-DE" sz="1200" dirty="0" smtClean="0"/>
              <a:t> 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36696" y="2579072"/>
            <a:ext cx="811168" cy="4222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156176" y="2139503"/>
            <a:ext cx="1128835" cy="369332"/>
          </a:xfrm>
          <a:prstGeom prst="rect">
            <a:avLst/>
          </a:prstGeom>
          <a:solidFill>
            <a:srgbClr val="6CFD23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sz="1200" dirty="0" smtClean="0"/>
              <a:t>N </a:t>
            </a:r>
            <a:r>
              <a:rPr lang="de-DE" dirty="0" smtClean="0"/>
              <a:t> / 10^7</a:t>
            </a:r>
            <a:endParaRPr lang="de-DE" sz="1200" dirty="0"/>
          </a:p>
        </p:txBody>
      </p:sp>
      <p:cxnSp>
        <p:nvCxnSpPr>
          <p:cNvPr id="15" name="Gerade Verbindung mit Pfeil 14"/>
          <p:cNvCxnSpPr>
            <a:stCxn id="14" idx="2"/>
          </p:cNvCxnSpPr>
          <p:nvPr/>
        </p:nvCxnSpPr>
        <p:spPr>
          <a:xfrm flipH="1">
            <a:off x="5652120" y="2508835"/>
            <a:ext cx="1068474" cy="281383"/>
          </a:xfrm>
          <a:prstGeom prst="straightConnector1">
            <a:avLst/>
          </a:prstGeom>
          <a:ln w="28575">
            <a:solidFill>
              <a:srgbClr val="6CFD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591531" y="3861048"/>
            <a:ext cx="694703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400" b="1" dirty="0" smtClean="0"/>
              <a:t>Reduzierung der Gleichtaktspannung um Faktor 3571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2642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49085" y="908720"/>
            <a:ext cx="195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DRL angeschlossen</a:t>
            </a:r>
            <a:endParaRPr lang="de-DE" b="1" dirty="0" smtClean="0"/>
          </a:p>
          <a:p>
            <a:r>
              <a:rPr lang="de-DE" b="1" dirty="0" err="1" smtClean="0"/>
              <a:t>Û</a:t>
            </a:r>
            <a:r>
              <a:rPr lang="de-DE" sz="1200" b="1" dirty="0" err="1" smtClean="0"/>
              <a:t>Ekg</a:t>
            </a:r>
            <a:r>
              <a:rPr lang="de-DE" sz="1200" b="1" dirty="0" smtClean="0"/>
              <a:t> </a:t>
            </a:r>
            <a:r>
              <a:rPr lang="de-DE" b="1" dirty="0" smtClean="0"/>
              <a:t>= 50  mV</a:t>
            </a:r>
            <a:r>
              <a:rPr lang="de-DE" dirty="0" smtClean="0"/>
              <a:t> </a:t>
            </a:r>
          </a:p>
          <a:p>
            <a:r>
              <a:rPr lang="de-DE" dirty="0" smtClean="0"/>
              <a:t>SNR -&gt; ∞</a:t>
            </a:r>
            <a:endParaRPr lang="de-DE" dirty="0"/>
          </a:p>
        </p:txBody>
      </p:sp>
      <p:sp>
        <p:nvSpPr>
          <p:cNvPr id="7" name="Interaktive Schaltfläche: Zurück oder Vorherige(r) 6" title="Zurück">
            <a:hlinkClick r:id="rId2" action="ppaction://hlinksldjump" highlightClick="1"/>
          </p:cNvPr>
          <p:cNvSpPr/>
          <p:nvPr/>
        </p:nvSpPr>
        <p:spPr>
          <a:xfrm>
            <a:off x="7879950" y="110576"/>
            <a:ext cx="1008112" cy="29408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879950" y="3436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Zurück</a:t>
            </a:r>
            <a:endParaRPr lang="de-DE" sz="11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4" y="2315676"/>
            <a:ext cx="8732794" cy="4137660"/>
          </a:xfrm>
          <a:prstGeom prst="rect">
            <a:avLst/>
          </a:prstGeom>
        </p:spPr>
      </p:pic>
      <p:cxnSp>
        <p:nvCxnSpPr>
          <p:cNvPr id="11" name="Gerade Verbindung mit Pfeil 10"/>
          <p:cNvCxnSpPr>
            <a:stCxn id="12" idx="2"/>
          </p:cNvCxnSpPr>
          <p:nvPr/>
        </p:nvCxnSpPr>
        <p:spPr>
          <a:xfrm>
            <a:off x="4938142" y="2474991"/>
            <a:ext cx="281930" cy="566772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491880" y="2105659"/>
            <a:ext cx="28925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sz="1200" dirty="0" smtClean="0"/>
              <a:t>EKG</a:t>
            </a:r>
            <a:r>
              <a:rPr lang="de-DE" dirty="0" smtClean="0"/>
              <a:t> = V</a:t>
            </a:r>
            <a:r>
              <a:rPr lang="de-DE" sz="1200" dirty="0" smtClean="0"/>
              <a:t>D</a:t>
            </a:r>
            <a:r>
              <a:rPr lang="de-DE" dirty="0" smtClean="0"/>
              <a:t>·(U</a:t>
            </a:r>
            <a:r>
              <a:rPr lang="de-DE" sz="1200" dirty="0" smtClean="0"/>
              <a:t>LA</a:t>
            </a:r>
            <a:r>
              <a:rPr lang="de-DE" dirty="0" smtClean="0"/>
              <a:t> – U</a:t>
            </a:r>
            <a:r>
              <a:rPr lang="de-DE" sz="1200" dirty="0" smtClean="0"/>
              <a:t>RA</a:t>
            </a:r>
            <a:r>
              <a:rPr lang="de-DE" dirty="0" smtClean="0"/>
              <a:t>) + </a:t>
            </a:r>
            <a:r>
              <a:rPr lang="de-DE" dirty="0" err="1" smtClean="0"/>
              <a:t>V</a:t>
            </a:r>
            <a:r>
              <a:rPr lang="de-DE" sz="1200" dirty="0" err="1" smtClean="0"/>
              <a:t>Gl</a:t>
            </a:r>
            <a:r>
              <a:rPr lang="de-DE" dirty="0" err="1" smtClean="0"/>
              <a:t>·U</a:t>
            </a:r>
            <a:r>
              <a:rPr lang="de-DE" sz="1200" dirty="0" err="1" smtClean="0"/>
              <a:t>Gl</a:t>
            </a:r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1751655" y="4265899"/>
            <a:ext cx="5740867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400" b="1" dirty="0" smtClean="0"/>
              <a:t>EKG verzerrungsfrei auch mit </a:t>
            </a:r>
            <a:r>
              <a:rPr lang="de-DE" sz="2400" b="1" dirty="0" err="1" smtClean="0"/>
              <a:t>Unsymmetrie</a:t>
            </a:r>
            <a:endParaRPr lang="de-DE" sz="2400" b="1" dirty="0" smtClean="0"/>
          </a:p>
          <a:p>
            <a:pPr algn="ctr"/>
            <a:r>
              <a:rPr lang="de-DE" sz="2400" b="1" dirty="0" smtClean="0"/>
              <a:t>Verbesserung von SNR = 24,4 dB -&gt; </a:t>
            </a:r>
            <a:r>
              <a:rPr lang="de-DE" sz="2400" dirty="0"/>
              <a:t>∞</a:t>
            </a:r>
            <a:r>
              <a:rPr lang="de-DE" sz="2400" b="1" dirty="0" smtClean="0"/>
              <a:t> </a:t>
            </a:r>
            <a:endParaRPr lang="de-DE" sz="2400" b="1" dirty="0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2.7 Maßnahmen zur Verbesserung der Signalqualität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501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976664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MettingVanRijn</a:t>
            </a:r>
            <a:r>
              <a:rPr lang="en-US" sz="1800" b="1" dirty="0"/>
              <a:t>, </a:t>
            </a:r>
            <a:r>
              <a:rPr lang="en-US" sz="1800" b="1" dirty="0" err="1" smtClean="0"/>
              <a:t>Peper</a:t>
            </a:r>
            <a:r>
              <a:rPr lang="en-US" sz="1800" b="1" dirty="0"/>
              <a:t>, 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Grimbergen</a:t>
            </a:r>
            <a:r>
              <a:rPr lang="en-US" sz="1800" b="1" dirty="0" smtClean="0"/>
              <a:t>:  </a:t>
            </a:r>
            <a:r>
              <a:rPr lang="en-US" sz="1800" b="1" i="1" dirty="0" smtClean="0"/>
              <a:t>HIGH </a:t>
            </a:r>
            <a:r>
              <a:rPr lang="en-US" sz="1800" b="1" i="1" dirty="0"/>
              <a:t>QUALITY RECORDING OF BIOELECTRIC EVENTS. I: INTERFERENCE REDUCTION, THEORY AND </a:t>
            </a:r>
            <a:r>
              <a:rPr lang="en-US" sz="1800" b="1" i="1" dirty="0" smtClean="0"/>
              <a:t>PRACTICE.</a:t>
            </a:r>
            <a:r>
              <a:rPr lang="en-US" sz="1800" b="1" dirty="0" smtClean="0"/>
              <a:t> </a:t>
            </a:r>
            <a:endParaRPr lang="de-DE" sz="1800" b="1" dirty="0"/>
          </a:p>
          <a:p>
            <a:r>
              <a:rPr lang="de-DE" sz="1800" b="1" dirty="0" smtClean="0"/>
              <a:t>Winter</a:t>
            </a:r>
            <a:r>
              <a:rPr lang="de-DE" sz="1800" b="1" dirty="0"/>
              <a:t>, B.B. </a:t>
            </a:r>
            <a:r>
              <a:rPr lang="de-DE" sz="1800" b="1" dirty="0" err="1"/>
              <a:t>and</a:t>
            </a:r>
            <a:r>
              <a:rPr lang="de-DE" sz="1800" b="1" dirty="0"/>
              <a:t> Webster, J.G. (1983). </a:t>
            </a:r>
            <a:r>
              <a:rPr lang="de-DE" sz="1800" b="1" i="1" dirty="0" err="1"/>
              <a:t>Driven</a:t>
            </a:r>
            <a:r>
              <a:rPr lang="de-DE" sz="1800" b="1" i="1" dirty="0"/>
              <a:t>-</a:t>
            </a:r>
            <a:r>
              <a:rPr lang="de-DE" sz="1800" b="1" i="1" dirty="0" err="1"/>
              <a:t>right</a:t>
            </a:r>
            <a:r>
              <a:rPr lang="de-DE" sz="1800" b="1" i="1" dirty="0"/>
              <a:t>-leg </a:t>
            </a:r>
            <a:r>
              <a:rPr lang="de-DE" sz="1800" b="1" i="1" dirty="0" err="1"/>
              <a:t>circuit</a:t>
            </a:r>
            <a:r>
              <a:rPr lang="de-DE" sz="1800" b="1" i="1" dirty="0"/>
              <a:t> design.</a:t>
            </a:r>
            <a:r>
              <a:rPr lang="de-DE" sz="1800" b="1" dirty="0"/>
              <a:t> IEEE Transactions </a:t>
            </a:r>
            <a:r>
              <a:rPr lang="de-DE" sz="1800" b="1" dirty="0" smtClean="0"/>
              <a:t>on Biomedical </a:t>
            </a:r>
            <a:r>
              <a:rPr lang="de-DE" sz="1800" b="1" dirty="0"/>
              <a:t>Engineering, </a:t>
            </a:r>
            <a:r>
              <a:rPr lang="de-DE" sz="1800" b="1" dirty="0" err="1"/>
              <a:t>Vol</a:t>
            </a:r>
            <a:r>
              <a:rPr lang="de-DE" sz="1800" b="1" dirty="0"/>
              <a:t> 30, </a:t>
            </a:r>
            <a:r>
              <a:rPr lang="de-DE" sz="1800" b="1" dirty="0" err="1"/>
              <a:t>No</a:t>
            </a:r>
            <a:r>
              <a:rPr lang="de-DE" sz="1800" b="1" dirty="0"/>
              <a:t> 1. Pp. 62 - 66</a:t>
            </a:r>
            <a:r>
              <a:rPr lang="de-DE" sz="1800" b="1" dirty="0" smtClean="0"/>
              <a:t>.</a:t>
            </a:r>
          </a:p>
          <a:p>
            <a:r>
              <a:rPr lang="de-DE" sz="1100" dirty="0" err="1" smtClean="0"/>
              <a:t>Almasi</a:t>
            </a:r>
            <a:r>
              <a:rPr lang="de-DE" sz="1100" dirty="0"/>
              <a:t>, J. J., </a:t>
            </a:r>
            <a:r>
              <a:rPr lang="de-DE" sz="1100" dirty="0" err="1"/>
              <a:t>and</a:t>
            </a:r>
            <a:r>
              <a:rPr lang="de-DE" sz="1100" dirty="0"/>
              <a:t> </a:t>
            </a:r>
            <a:r>
              <a:rPr lang="de-DE" sz="1100" dirty="0" err="1"/>
              <a:t>Smitt</a:t>
            </a:r>
            <a:r>
              <a:rPr lang="de-DE" sz="1100" dirty="0"/>
              <a:t>, O. H. (1970) </a:t>
            </a:r>
            <a:r>
              <a:rPr lang="de-DE" sz="1100" dirty="0" err="1"/>
              <a:t>Systemic</a:t>
            </a:r>
            <a:r>
              <a:rPr lang="de-DE" sz="1100" dirty="0"/>
              <a:t> </a:t>
            </a:r>
            <a:r>
              <a:rPr lang="de-DE" sz="1100" dirty="0" err="1"/>
              <a:t>and</a:t>
            </a:r>
            <a:r>
              <a:rPr lang="de-DE" sz="1100" dirty="0"/>
              <a:t> </a:t>
            </a:r>
            <a:r>
              <a:rPr lang="de-DE" sz="1100" dirty="0" err="1"/>
              <a:t>random</a:t>
            </a:r>
            <a:r>
              <a:rPr lang="de-DE" sz="1100" dirty="0"/>
              <a:t> </a:t>
            </a:r>
            <a:r>
              <a:rPr lang="de-DE" sz="1100" dirty="0" err="1"/>
              <a:t>variations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ECG </a:t>
            </a:r>
            <a:r>
              <a:rPr lang="de-DE" sz="1100" dirty="0" err="1"/>
              <a:t>electrode</a:t>
            </a:r>
            <a:r>
              <a:rPr lang="de-DE" sz="1100" dirty="0"/>
              <a:t> </a:t>
            </a:r>
            <a:r>
              <a:rPr lang="de-DE" sz="1100" dirty="0" err="1"/>
              <a:t>impedance</a:t>
            </a:r>
            <a:r>
              <a:rPr lang="de-DE" sz="1100" dirty="0"/>
              <a:t>.</a:t>
            </a:r>
            <a:br>
              <a:rPr lang="de-DE" sz="1100" dirty="0"/>
            </a:br>
            <a:r>
              <a:rPr lang="de-DE" sz="1100" dirty="0"/>
              <a:t>Ann. N.Y.Acad.Sci.,170 (art.2),</a:t>
            </a:r>
            <a:r>
              <a:rPr lang="de-DE" sz="1100" dirty="0" smtClean="0"/>
              <a:t>509.</a:t>
            </a:r>
          </a:p>
          <a:p>
            <a:r>
              <a:rPr lang="de-DE" sz="1100" dirty="0" smtClean="0"/>
              <a:t>Geddes</a:t>
            </a:r>
            <a:r>
              <a:rPr lang="de-DE" sz="1100" dirty="0"/>
              <a:t>, L. A. (1972) </a:t>
            </a:r>
            <a:r>
              <a:rPr lang="de-DE" sz="1100" dirty="0" err="1"/>
              <a:t>Electrodes</a:t>
            </a:r>
            <a:r>
              <a:rPr lang="de-DE" sz="1100" dirty="0"/>
              <a:t> </a:t>
            </a:r>
            <a:r>
              <a:rPr lang="de-DE" sz="1100" dirty="0" err="1"/>
              <a:t>and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measurements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bioelectric</a:t>
            </a:r>
            <a:r>
              <a:rPr lang="de-DE" sz="1100" dirty="0"/>
              <a:t> </a:t>
            </a:r>
            <a:r>
              <a:rPr lang="de-DE" sz="1100" dirty="0" err="1"/>
              <a:t>events</a:t>
            </a:r>
            <a:r>
              <a:rPr lang="de-DE" sz="1100" dirty="0"/>
              <a:t>. </a:t>
            </a:r>
            <a:r>
              <a:rPr lang="de-DE" sz="1100" dirty="0" err="1"/>
              <a:t>Wiley</a:t>
            </a:r>
            <a:r>
              <a:rPr lang="de-DE" sz="1100" dirty="0"/>
              <a:t> </a:t>
            </a:r>
            <a:r>
              <a:rPr lang="de-DE" sz="1100" dirty="0" err="1"/>
              <a:t>Interscience</a:t>
            </a:r>
            <a:r>
              <a:rPr lang="de-DE" sz="1100" dirty="0"/>
              <a:t>, New York, </a:t>
            </a:r>
            <a:r>
              <a:rPr lang="de-DE" sz="1100" dirty="0" smtClean="0"/>
              <a:t>44.</a:t>
            </a:r>
          </a:p>
          <a:p>
            <a:r>
              <a:rPr lang="de-DE" sz="1100" dirty="0" smtClean="0"/>
              <a:t>Geddes</a:t>
            </a:r>
            <a:r>
              <a:rPr lang="de-DE" sz="1100" dirty="0"/>
              <a:t>, L. A., </a:t>
            </a:r>
            <a:r>
              <a:rPr lang="de-DE" sz="1100" dirty="0" err="1"/>
              <a:t>and</a:t>
            </a:r>
            <a:r>
              <a:rPr lang="de-DE" sz="1100" dirty="0"/>
              <a:t> Baker, L. E. (1966a) </a:t>
            </a:r>
            <a:r>
              <a:rPr lang="de-DE" sz="1100" dirty="0" err="1"/>
              <a:t>Chlorided</a:t>
            </a:r>
            <a:r>
              <a:rPr lang="de-DE" sz="1100" dirty="0"/>
              <a:t> </a:t>
            </a:r>
            <a:r>
              <a:rPr lang="de-DE" sz="1100" dirty="0" err="1"/>
              <a:t>silver</a:t>
            </a:r>
            <a:r>
              <a:rPr lang="de-DE" sz="1100" dirty="0"/>
              <a:t> </a:t>
            </a:r>
            <a:r>
              <a:rPr lang="de-DE" sz="1100" dirty="0" err="1"/>
              <a:t>electrodes</a:t>
            </a:r>
            <a:r>
              <a:rPr lang="de-DE" sz="1100" dirty="0"/>
              <a:t>. Med. Res. Eng., </a:t>
            </a:r>
            <a:r>
              <a:rPr lang="de-DE" sz="1100" dirty="0" err="1"/>
              <a:t>no</a:t>
            </a:r>
            <a:r>
              <a:rPr lang="de-DE" sz="1100" dirty="0"/>
              <a:t>. 6, </a:t>
            </a:r>
            <a:r>
              <a:rPr lang="de-DE" sz="1100" dirty="0" smtClean="0"/>
              <a:t>33.</a:t>
            </a:r>
          </a:p>
          <a:p>
            <a:r>
              <a:rPr lang="de-DE" sz="1100" dirty="0" smtClean="0"/>
              <a:t>Geddes</a:t>
            </a:r>
            <a:r>
              <a:rPr lang="de-DE" sz="1100" dirty="0"/>
              <a:t>, L. A. </a:t>
            </a:r>
            <a:r>
              <a:rPr lang="de-DE" sz="1100" dirty="0" err="1"/>
              <a:t>and</a:t>
            </a:r>
            <a:r>
              <a:rPr lang="de-DE" sz="1100" dirty="0"/>
              <a:t> Baker, L. E. (1966b) The </a:t>
            </a:r>
            <a:r>
              <a:rPr lang="de-DE" sz="1100" dirty="0" err="1"/>
              <a:t>relationship</a:t>
            </a:r>
            <a:r>
              <a:rPr lang="de-DE" sz="1100" dirty="0"/>
              <a:t> </a:t>
            </a:r>
            <a:r>
              <a:rPr lang="de-DE" sz="1100" dirty="0" err="1"/>
              <a:t>between</a:t>
            </a:r>
            <a:r>
              <a:rPr lang="de-DE" sz="1100" dirty="0"/>
              <a:t> </a:t>
            </a:r>
            <a:r>
              <a:rPr lang="de-DE" sz="1100" dirty="0" err="1"/>
              <a:t>input</a:t>
            </a:r>
            <a:r>
              <a:rPr lang="de-DE" sz="1100" dirty="0"/>
              <a:t> </a:t>
            </a:r>
            <a:r>
              <a:rPr lang="de-DE" sz="1100" dirty="0" err="1"/>
              <a:t>impedance</a:t>
            </a:r>
            <a:r>
              <a:rPr lang="de-DE" sz="1100" dirty="0"/>
              <a:t> </a:t>
            </a:r>
            <a:r>
              <a:rPr lang="de-DE" sz="1100" dirty="0" err="1"/>
              <a:t>and</a:t>
            </a:r>
            <a:r>
              <a:rPr lang="de-DE" sz="1100" dirty="0"/>
              <a:t> </a:t>
            </a:r>
            <a:r>
              <a:rPr lang="de-DE" sz="1100" dirty="0" err="1"/>
              <a:t>electrode</a:t>
            </a:r>
            <a:r>
              <a:rPr lang="de-DE" sz="1100" dirty="0"/>
              <a:t> </a:t>
            </a:r>
            <a:r>
              <a:rPr lang="de-DE" sz="1100" dirty="0" err="1"/>
              <a:t>area</a:t>
            </a:r>
            <a:r>
              <a:rPr lang="de-DE" sz="1100" dirty="0"/>
              <a:t> in </a:t>
            </a:r>
            <a:r>
              <a:rPr lang="de-DE" sz="1100" dirty="0" err="1"/>
              <a:t>recording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ECG.Med.Biol.Eng.,</a:t>
            </a:r>
            <a:r>
              <a:rPr lang="de-DE" sz="1100" dirty="0" smtClean="0"/>
              <a:t>vol.4,439.</a:t>
            </a:r>
          </a:p>
          <a:p>
            <a:r>
              <a:rPr lang="de-DE" sz="1100" dirty="0" err="1" smtClean="0"/>
              <a:t>Grimnes</a:t>
            </a:r>
            <a:r>
              <a:rPr lang="de-DE" sz="1100" dirty="0"/>
              <a:t>, S. (1983) </a:t>
            </a:r>
            <a:r>
              <a:rPr lang="de-DE" sz="1100" dirty="0" err="1"/>
              <a:t>Impedance</a:t>
            </a:r>
            <a:r>
              <a:rPr lang="de-DE" sz="1100" dirty="0"/>
              <a:t> </a:t>
            </a:r>
            <a:r>
              <a:rPr lang="de-DE" sz="1100" dirty="0" err="1"/>
              <a:t>measurements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individual </a:t>
            </a:r>
            <a:r>
              <a:rPr lang="de-DE" sz="1100" dirty="0" err="1"/>
              <a:t>skin</a:t>
            </a:r>
            <a:r>
              <a:rPr lang="de-DE" sz="1100" dirty="0"/>
              <a:t> </a:t>
            </a:r>
            <a:r>
              <a:rPr lang="de-DE" sz="1100" dirty="0" err="1"/>
              <a:t>surface</a:t>
            </a:r>
            <a:r>
              <a:rPr lang="de-DE" sz="1100" dirty="0"/>
              <a:t> </a:t>
            </a:r>
            <a:r>
              <a:rPr lang="de-DE" sz="1100" dirty="0" err="1"/>
              <a:t>electrodes</a:t>
            </a:r>
            <a:r>
              <a:rPr lang="de-DE" sz="1100" dirty="0"/>
              <a:t>. Med. </a:t>
            </a:r>
            <a:r>
              <a:rPr lang="de-DE" sz="1100" dirty="0" err="1"/>
              <a:t>Biol.Eng</a:t>
            </a:r>
            <a:r>
              <a:rPr lang="de-DE" sz="1100" dirty="0"/>
              <a:t>. Comp., vol. 21, </a:t>
            </a:r>
            <a:r>
              <a:rPr lang="de-DE" sz="1100" dirty="0" smtClean="0"/>
              <a:t>750.</a:t>
            </a:r>
          </a:p>
          <a:p>
            <a:r>
              <a:rPr lang="de-DE" sz="1100" dirty="0" err="1" smtClean="0"/>
              <a:t>Hamstra</a:t>
            </a:r>
            <a:r>
              <a:rPr lang="de-DE" sz="1100" dirty="0" smtClean="0"/>
              <a:t> </a:t>
            </a:r>
            <a:r>
              <a:rPr lang="de-DE" sz="1100" dirty="0"/>
              <a:t>G. H., </a:t>
            </a:r>
            <a:r>
              <a:rPr lang="de-DE" sz="1100" dirty="0" err="1"/>
              <a:t>Peper</a:t>
            </a:r>
            <a:r>
              <a:rPr lang="de-DE" sz="1100" dirty="0"/>
              <a:t>, A. </a:t>
            </a:r>
            <a:r>
              <a:rPr lang="de-DE" sz="1100" dirty="0" err="1"/>
              <a:t>and</a:t>
            </a:r>
            <a:r>
              <a:rPr lang="de-DE" sz="1100" dirty="0"/>
              <a:t> </a:t>
            </a:r>
            <a:r>
              <a:rPr lang="de-DE" sz="1100" dirty="0" err="1"/>
              <a:t>Grimbergen</a:t>
            </a:r>
            <a:r>
              <a:rPr lang="de-DE" sz="1100" dirty="0"/>
              <a:t>, C. A. (1984) Low-power, </a:t>
            </a:r>
            <a:r>
              <a:rPr lang="de-DE" sz="1100" dirty="0" err="1"/>
              <a:t>low-noise</a:t>
            </a:r>
            <a:r>
              <a:rPr lang="de-DE" sz="1100" dirty="0"/>
              <a:t> </a:t>
            </a:r>
            <a:r>
              <a:rPr lang="de-DE" sz="1100" dirty="0" err="1"/>
              <a:t>instrumentation</a:t>
            </a:r>
            <a:r>
              <a:rPr lang="de-DE" sz="1100" dirty="0"/>
              <a:t> </a:t>
            </a:r>
            <a:r>
              <a:rPr lang="de-DE" sz="1100" dirty="0" err="1"/>
              <a:t>amplifier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physiological</a:t>
            </a:r>
            <a:r>
              <a:rPr lang="de-DE" sz="1100" dirty="0"/>
              <a:t> </a:t>
            </a:r>
            <a:r>
              <a:rPr lang="de-DE" sz="1100" dirty="0" err="1"/>
              <a:t>signals</a:t>
            </a:r>
            <a:r>
              <a:rPr lang="de-DE" sz="1100" dirty="0"/>
              <a:t>. Med. &amp; </a:t>
            </a:r>
            <a:r>
              <a:rPr lang="de-DE" sz="1100" dirty="0" err="1"/>
              <a:t>Biol</a:t>
            </a:r>
            <a:r>
              <a:rPr lang="de-DE" sz="1100" dirty="0"/>
              <a:t>. Eng. &amp; Comp., </a:t>
            </a:r>
            <a:r>
              <a:rPr lang="de-DE" sz="1100" dirty="0" err="1"/>
              <a:t>vol</a:t>
            </a:r>
            <a:r>
              <a:rPr lang="de-DE" sz="1100" dirty="0"/>
              <a:t> 22, </a:t>
            </a:r>
            <a:r>
              <a:rPr lang="de-DE" sz="1100" dirty="0" smtClean="0"/>
              <a:t>272.</a:t>
            </a:r>
          </a:p>
          <a:p>
            <a:r>
              <a:rPr lang="de-DE" sz="1100" dirty="0" err="1" smtClean="0"/>
              <a:t>Motchenbacher</a:t>
            </a:r>
            <a:r>
              <a:rPr lang="de-DE" sz="1100" dirty="0"/>
              <a:t>, C. D. </a:t>
            </a:r>
            <a:r>
              <a:rPr lang="de-DE" sz="1100" dirty="0" err="1"/>
              <a:t>and</a:t>
            </a:r>
            <a:r>
              <a:rPr lang="de-DE" sz="1100" dirty="0"/>
              <a:t> </a:t>
            </a:r>
            <a:r>
              <a:rPr lang="de-DE" sz="1100" dirty="0" err="1"/>
              <a:t>Fitchen</a:t>
            </a:r>
            <a:r>
              <a:rPr lang="de-DE" sz="1100" dirty="0"/>
              <a:t>, F. C. (1972) Low-</a:t>
            </a:r>
            <a:r>
              <a:rPr lang="de-DE" sz="1100" dirty="0" err="1"/>
              <a:t>noise</a:t>
            </a:r>
            <a:r>
              <a:rPr lang="de-DE" sz="1100" dirty="0"/>
              <a:t> electronic design. John </a:t>
            </a:r>
            <a:r>
              <a:rPr lang="de-DE" sz="1100" dirty="0" err="1"/>
              <a:t>Wiley</a:t>
            </a:r>
            <a:r>
              <a:rPr lang="de-DE" sz="1100" dirty="0"/>
              <a:t> &amp; </a:t>
            </a:r>
            <a:r>
              <a:rPr lang="de-DE" sz="1100" dirty="0" err="1"/>
              <a:t>Sons</a:t>
            </a:r>
            <a:r>
              <a:rPr lang="de-DE" sz="1100" dirty="0"/>
              <a:t>, New York, </a:t>
            </a:r>
            <a:r>
              <a:rPr lang="de-DE" sz="1100" dirty="0" smtClean="0"/>
              <a:t>185.</a:t>
            </a:r>
          </a:p>
          <a:p>
            <a:r>
              <a:rPr lang="de-DE" sz="1100" dirty="0" smtClean="0"/>
              <a:t>Olson</a:t>
            </a:r>
            <a:r>
              <a:rPr lang="de-DE" sz="1100" dirty="0"/>
              <a:t>, W.H. (1978) </a:t>
            </a:r>
            <a:r>
              <a:rPr lang="de-DE" sz="1100" dirty="0" err="1"/>
              <a:t>Electrical</a:t>
            </a:r>
            <a:r>
              <a:rPr lang="de-DE" sz="1100" dirty="0"/>
              <a:t> </a:t>
            </a:r>
            <a:r>
              <a:rPr lang="de-DE" sz="1100" dirty="0" err="1"/>
              <a:t>safety</a:t>
            </a:r>
            <a:r>
              <a:rPr lang="de-DE" sz="1100" dirty="0"/>
              <a:t>, in "Medical </a:t>
            </a:r>
            <a:r>
              <a:rPr lang="de-DE" sz="1100" dirty="0" err="1"/>
              <a:t>instrumentation</a:t>
            </a:r>
            <a:r>
              <a:rPr lang="de-DE" sz="1100" dirty="0"/>
              <a:t>: </a:t>
            </a:r>
            <a:r>
              <a:rPr lang="de-DE" sz="1100" dirty="0" err="1"/>
              <a:t>application</a:t>
            </a:r>
            <a:r>
              <a:rPr lang="de-DE" sz="1100" dirty="0"/>
              <a:t> </a:t>
            </a:r>
            <a:r>
              <a:rPr lang="de-DE" sz="1100" dirty="0" err="1"/>
              <a:t>and</a:t>
            </a:r>
            <a:r>
              <a:rPr lang="de-DE" sz="1100" dirty="0"/>
              <a:t> design" (</a:t>
            </a:r>
            <a:r>
              <a:rPr lang="de-DE" sz="1100" dirty="0" err="1"/>
              <a:t>editor</a:t>
            </a:r>
            <a:r>
              <a:rPr lang="de-DE" sz="1100" dirty="0"/>
              <a:t>: J. G. Webster). Houghton Mifflin Co. Boston, </a:t>
            </a:r>
            <a:r>
              <a:rPr lang="de-DE" sz="1100" dirty="0" smtClean="0"/>
              <a:t>667.</a:t>
            </a:r>
          </a:p>
          <a:p>
            <a:r>
              <a:rPr lang="de-DE" sz="1100" dirty="0" smtClean="0"/>
              <a:t>Pallas-</a:t>
            </a:r>
            <a:r>
              <a:rPr lang="de-DE" sz="1100" dirty="0" err="1" smtClean="0"/>
              <a:t>Areny</a:t>
            </a:r>
            <a:r>
              <a:rPr lang="de-DE" sz="1100" dirty="0"/>
              <a:t>, R. (1988) </a:t>
            </a:r>
            <a:r>
              <a:rPr lang="de-DE" sz="1100" dirty="0" err="1"/>
              <a:t>Interference-rejection</a:t>
            </a:r>
            <a:r>
              <a:rPr lang="de-DE" sz="1100" dirty="0"/>
              <a:t> </a:t>
            </a:r>
            <a:r>
              <a:rPr lang="de-DE" sz="1100" dirty="0" err="1"/>
              <a:t>characteristics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biopotential </a:t>
            </a:r>
            <a:r>
              <a:rPr lang="de-DE" sz="1100" dirty="0" err="1"/>
              <a:t>amplifiers</a:t>
            </a:r>
            <a:r>
              <a:rPr lang="de-DE" sz="1100" dirty="0"/>
              <a:t>: a </a:t>
            </a:r>
            <a:r>
              <a:rPr lang="de-DE" sz="1100" dirty="0" err="1"/>
              <a:t>comperative</a:t>
            </a:r>
            <a:r>
              <a:rPr lang="de-DE" sz="1100" dirty="0"/>
              <a:t> </a:t>
            </a:r>
            <a:r>
              <a:rPr lang="de-DE" sz="1100" dirty="0" err="1"/>
              <a:t>analysis</a:t>
            </a:r>
            <a:r>
              <a:rPr lang="de-DE" sz="1100" dirty="0"/>
              <a:t>. IEEE </a:t>
            </a:r>
            <a:r>
              <a:rPr lang="de-DE" sz="1100" dirty="0" err="1"/>
              <a:t>Tr</a:t>
            </a:r>
            <a:r>
              <a:rPr lang="de-DE" sz="1100" dirty="0"/>
              <a:t>. Biom. Eng.,</a:t>
            </a:r>
            <a:r>
              <a:rPr lang="de-DE" sz="1100" dirty="0" err="1"/>
              <a:t>vol</a:t>
            </a:r>
            <a:r>
              <a:rPr lang="de-DE" sz="1100" dirty="0"/>
              <a:t>. BME-35, </a:t>
            </a:r>
            <a:r>
              <a:rPr lang="de-DE" sz="1100" dirty="0" err="1"/>
              <a:t>no</a:t>
            </a:r>
            <a:r>
              <a:rPr lang="de-DE" sz="1100" dirty="0"/>
              <a:t>. 11, </a:t>
            </a:r>
            <a:r>
              <a:rPr lang="de-DE" sz="1100" dirty="0" smtClean="0"/>
              <a:t>953.</a:t>
            </a:r>
          </a:p>
          <a:p>
            <a:r>
              <a:rPr lang="de-DE" sz="1100" dirty="0" smtClean="0"/>
              <a:t>Smit</a:t>
            </a:r>
            <a:r>
              <a:rPr lang="de-DE" sz="1100" dirty="0"/>
              <a:t>, H. W., Verton K. </a:t>
            </a:r>
            <a:r>
              <a:rPr lang="de-DE" sz="1100" dirty="0" err="1"/>
              <a:t>and</a:t>
            </a:r>
            <a:r>
              <a:rPr lang="de-DE" sz="1100" dirty="0"/>
              <a:t> </a:t>
            </a:r>
            <a:r>
              <a:rPr lang="de-DE" sz="1100" dirty="0" err="1"/>
              <a:t>Grimbergen</a:t>
            </a:r>
            <a:r>
              <a:rPr lang="de-DE" sz="1100" dirty="0"/>
              <a:t>, C. A. (1987) A </a:t>
            </a:r>
            <a:r>
              <a:rPr lang="de-DE" sz="1100" dirty="0" err="1"/>
              <a:t>low-cost</a:t>
            </a:r>
            <a:r>
              <a:rPr lang="de-DE" sz="1100" dirty="0"/>
              <a:t> </a:t>
            </a:r>
            <a:r>
              <a:rPr lang="de-DE" sz="1100" dirty="0" err="1"/>
              <a:t>multichannel</a:t>
            </a:r>
            <a:r>
              <a:rPr lang="de-DE" sz="1100" dirty="0"/>
              <a:t> </a:t>
            </a:r>
            <a:r>
              <a:rPr lang="de-DE" sz="1100" dirty="0" err="1"/>
              <a:t>preamplifier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physiological</a:t>
            </a:r>
            <a:r>
              <a:rPr lang="de-DE" sz="1100" dirty="0"/>
              <a:t> </a:t>
            </a:r>
            <a:r>
              <a:rPr lang="de-DE" sz="1100" dirty="0" err="1"/>
              <a:t>signals</a:t>
            </a:r>
            <a:r>
              <a:rPr lang="de-DE" sz="1100" dirty="0"/>
              <a:t>. IEEE </a:t>
            </a:r>
            <a:r>
              <a:rPr lang="de-DE" sz="1100" dirty="0" err="1"/>
              <a:t>Tr</a:t>
            </a:r>
            <a:r>
              <a:rPr lang="de-DE" sz="1100" dirty="0"/>
              <a:t>. Biom. Eng., vol. BME-34, </a:t>
            </a:r>
            <a:r>
              <a:rPr lang="de-DE" sz="1100" dirty="0" smtClean="0"/>
              <a:t>307.</a:t>
            </a:r>
          </a:p>
          <a:p>
            <a:r>
              <a:rPr lang="de-DE" sz="1100" dirty="0" err="1" smtClean="0"/>
              <a:t>Spekhorst</a:t>
            </a:r>
            <a:r>
              <a:rPr lang="de-DE" sz="1100" dirty="0"/>
              <a:t>, H., </a:t>
            </a:r>
            <a:r>
              <a:rPr lang="de-DE" sz="1100" dirty="0" err="1"/>
              <a:t>SippensGroenewegen</a:t>
            </a:r>
            <a:r>
              <a:rPr lang="de-DE" sz="1100" dirty="0"/>
              <a:t>, A., David, G. K., </a:t>
            </a:r>
            <a:r>
              <a:rPr lang="de-DE" sz="1100" dirty="0" err="1"/>
              <a:t>Metting</a:t>
            </a:r>
            <a:r>
              <a:rPr lang="de-DE" sz="1100" dirty="0"/>
              <a:t> van </a:t>
            </a:r>
            <a:r>
              <a:rPr lang="de-DE" sz="1100" dirty="0" err="1"/>
              <a:t>Rijn</a:t>
            </a:r>
            <a:r>
              <a:rPr lang="de-DE" sz="1100" dirty="0"/>
              <a:t>, A. C., </a:t>
            </a:r>
            <a:r>
              <a:rPr lang="de-DE" sz="1100" dirty="0" err="1"/>
              <a:t>Broekhuysen</a:t>
            </a:r>
            <a:r>
              <a:rPr lang="de-DE" sz="1100" dirty="0"/>
              <a:t>, P. (1988) Radiotransparent </a:t>
            </a:r>
            <a:r>
              <a:rPr lang="de-DE" sz="1100" dirty="0" err="1"/>
              <a:t>carbon</a:t>
            </a:r>
            <a:r>
              <a:rPr lang="de-DE" sz="1100" dirty="0"/>
              <a:t> </a:t>
            </a:r>
            <a:r>
              <a:rPr lang="de-DE" sz="1100" dirty="0" err="1"/>
              <a:t>fibre</a:t>
            </a:r>
            <a:r>
              <a:rPr lang="de-DE" sz="1100" dirty="0"/>
              <a:t> </a:t>
            </a:r>
            <a:r>
              <a:rPr lang="de-DE" sz="1100" dirty="0" err="1"/>
              <a:t>electrode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ECG </a:t>
            </a:r>
            <a:r>
              <a:rPr lang="de-DE" sz="1100" dirty="0" err="1"/>
              <a:t>recordings</a:t>
            </a:r>
            <a:r>
              <a:rPr lang="de-DE" sz="1100" dirty="0"/>
              <a:t> in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catheterization</a:t>
            </a:r>
            <a:r>
              <a:rPr lang="de-DE" sz="1100" dirty="0"/>
              <a:t> </a:t>
            </a:r>
            <a:r>
              <a:rPr lang="de-DE" sz="1100" dirty="0" err="1"/>
              <a:t>laboratory</a:t>
            </a:r>
            <a:r>
              <a:rPr lang="de-DE" sz="1100" dirty="0"/>
              <a:t>. IEEE </a:t>
            </a:r>
            <a:r>
              <a:rPr lang="de-DE" sz="1100" dirty="0" err="1"/>
              <a:t>Tr</a:t>
            </a:r>
            <a:r>
              <a:rPr lang="de-DE" sz="1100" dirty="0"/>
              <a:t>. Biom. Eng., vol. BME-35, </a:t>
            </a:r>
            <a:r>
              <a:rPr lang="de-DE" sz="1100" dirty="0" err="1"/>
              <a:t>no</a:t>
            </a:r>
            <a:r>
              <a:rPr lang="de-DE" sz="1100" dirty="0"/>
              <a:t>. 5, </a:t>
            </a:r>
            <a:r>
              <a:rPr lang="de-DE" sz="1100" dirty="0" smtClean="0"/>
              <a:t>402.</a:t>
            </a:r>
          </a:p>
          <a:p>
            <a:r>
              <a:rPr lang="de-DE" sz="1100" dirty="0" err="1" smtClean="0"/>
              <a:t>Thakor</a:t>
            </a:r>
            <a:r>
              <a:rPr lang="de-DE" sz="1100" dirty="0"/>
              <a:t>, N.V., Webster, J.G. (1980) </a:t>
            </a:r>
            <a:r>
              <a:rPr lang="de-DE" sz="1100" dirty="0" err="1"/>
              <a:t>Ground-free</a:t>
            </a:r>
            <a:r>
              <a:rPr lang="de-DE" sz="1100" dirty="0"/>
              <a:t> ECG </a:t>
            </a:r>
            <a:r>
              <a:rPr lang="de-DE" sz="1100" dirty="0" err="1"/>
              <a:t>recording</a:t>
            </a:r>
            <a:r>
              <a:rPr lang="de-DE" sz="1100" dirty="0"/>
              <a:t> </a:t>
            </a:r>
            <a:r>
              <a:rPr lang="de-DE" sz="1100" dirty="0" err="1"/>
              <a:t>with</a:t>
            </a:r>
            <a:r>
              <a:rPr lang="de-DE" sz="1100" dirty="0"/>
              <a:t> </a:t>
            </a:r>
            <a:r>
              <a:rPr lang="de-DE" sz="1100" dirty="0" err="1"/>
              <a:t>two</a:t>
            </a:r>
            <a:r>
              <a:rPr lang="de-DE" sz="1100" dirty="0"/>
              <a:t> </a:t>
            </a:r>
            <a:r>
              <a:rPr lang="de-DE" sz="1100" dirty="0" err="1"/>
              <a:t>electrodes</a:t>
            </a:r>
            <a:r>
              <a:rPr lang="de-DE" sz="1100" dirty="0"/>
              <a:t>. IEEE </a:t>
            </a:r>
            <a:r>
              <a:rPr lang="de-DE" sz="1100" dirty="0" err="1"/>
              <a:t>Tr</a:t>
            </a:r>
            <a:r>
              <a:rPr lang="de-DE" sz="1100" dirty="0"/>
              <a:t>. Biom. Eng., vol. BME-27, </a:t>
            </a:r>
            <a:r>
              <a:rPr lang="de-DE" sz="1100" dirty="0" smtClean="0"/>
              <a:t>699.</a:t>
            </a:r>
          </a:p>
          <a:p>
            <a:r>
              <a:rPr lang="de-DE" sz="1100" dirty="0" smtClean="0"/>
              <a:t>Tobey, G. E., </a:t>
            </a:r>
            <a:r>
              <a:rPr lang="de-DE" sz="1100" dirty="0" err="1" smtClean="0"/>
              <a:t>Graeme</a:t>
            </a:r>
            <a:r>
              <a:rPr lang="de-DE" sz="1100" dirty="0" smtClean="0"/>
              <a:t>, J. G. 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Huelsman</a:t>
            </a:r>
            <a:r>
              <a:rPr lang="de-DE" sz="1100" dirty="0" smtClean="0"/>
              <a:t>, L. P. (1971) Operational </a:t>
            </a:r>
            <a:r>
              <a:rPr lang="de-DE" sz="1100" dirty="0" err="1" smtClean="0"/>
              <a:t>amplifiers</a:t>
            </a:r>
            <a:r>
              <a:rPr lang="de-DE" sz="1100" dirty="0" smtClean="0"/>
              <a:t>: design 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applications</a:t>
            </a:r>
            <a:r>
              <a:rPr lang="de-DE" sz="1100" dirty="0" smtClean="0"/>
              <a:t>. McGraw-Hill, 206.</a:t>
            </a:r>
          </a:p>
          <a:p>
            <a:endParaRPr lang="de-DE" sz="11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83568" y="395372"/>
            <a:ext cx="105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Literatur: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705364" y="6453014"/>
            <a:ext cx="1112119" cy="360362"/>
          </a:xfrm>
        </p:spPr>
        <p:txBody>
          <a:bodyPr/>
          <a:lstStyle/>
          <a:p>
            <a:r>
              <a:rPr lang="de-DE" dirty="0" smtClean="0"/>
              <a:t>23 / 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8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83568" y="601524"/>
            <a:ext cx="1504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Anhänge</a:t>
            </a:r>
            <a:endParaRPr lang="de-DE" sz="2800" b="1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705364" y="6453014"/>
            <a:ext cx="1112119" cy="360362"/>
          </a:xfrm>
        </p:spPr>
        <p:txBody>
          <a:bodyPr/>
          <a:lstStyle/>
          <a:p>
            <a:r>
              <a:rPr lang="de-DE" dirty="0" smtClean="0"/>
              <a:t>23 / 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7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de-DE" sz="2000" dirty="0"/>
              <a:t>1.1 Definition der Begriffe: Signal, </a:t>
            </a:r>
            <a:r>
              <a:rPr lang="de-DE" sz="2000" dirty="0" smtClean="0"/>
              <a:t>Spektrum,... </a:t>
            </a:r>
            <a:r>
              <a:rPr lang="de-DE" sz="2000" dirty="0"/>
              <a:t>am Beispiel des </a:t>
            </a:r>
            <a:r>
              <a:rPr lang="de-DE" sz="2000" dirty="0" smtClean="0"/>
              <a:t>EKGs</a:t>
            </a:r>
            <a:endParaRPr lang="de-DE" sz="24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537603" y="1022933"/>
            <a:ext cx="8498893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SNR = </a:t>
            </a:r>
            <a:r>
              <a:rPr lang="de-DE" sz="1600" b="1" dirty="0" err="1" smtClean="0">
                <a:solidFill>
                  <a:srgbClr val="00B050"/>
                </a:solidFill>
              </a:rPr>
              <a:t>P</a:t>
            </a:r>
            <a:r>
              <a:rPr lang="de-DE" sz="1100" b="1" dirty="0" err="1" smtClean="0">
                <a:solidFill>
                  <a:srgbClr val="00B050"/>
                </a:solidFill>
              </a:rPr>
              <a:t>nutz</a:t>
            </a:r>
            <a:r>
              <a:rPr lang="de-DE" sz="1600" b="1" dirty="0" smtClean="0"/>
              <a:t> </a:t>
            </a:r>
            <a:r>
              <a:rPr lang="de-DE" sz="1600" b="1" dirty="0"/>
              <a:t>/ </a:t>
            </a:r>
            <a:r>
              <a:rPr lang="de-DE" sz="1600" b="1" dirty="0" err="1" smtClean="0">
                <a:solidFill>
                  <a:srgbClr val="FF0000"/>
                </a:solidFill>
              </a:rPr>
              <a:t>P</a:t>
            </a:r>
            <a:r>
              <a:rPr lang="de-DE" sz="1100" b="1" dirty="0" err="1" smtClean="0">
                <a:solidFill>
                  <a:srgbClr val="FF0000"/>
                </a:solidFill>
              </a:rPr>
              <a:t>stoer</a:t>
            </a:r>
            <a:r>
              <a:rPr lang="de-DE" sz="1600" b="1" dirty="0"/>
              <a:t> </a:t>
            </a:r>
            <a:r>
              <a:rPr lang="de-DE" sz="1600" dirty="0"/>
              <a:t>, </a:t>
            </a:r>
            <a:r>
              <a:rPr lang="de-DE" sz="1600" dirty="0" smtClean="0"/>
              <a:t>Integral </a:t>
            </a:r>
            <a:r>
              <a:rPr lang="de-DE" sz="1600" dirty="0"/>
              <a:t>der spektralen Rauschleistungsdichte über </a:t>
            </a:r>
            <a:r>
              <a:rPr lang="de-DE" sz="1600" dirty="0" smtClean="0"/>
              <a:t>die Bandbreite.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 mit Effektivwerten berechnet  SNR </a:t>
            </a:r>
            <a:r>
              <a:rPr lang="de-DE" sz="1600" dirty="0"/>
              <a:t>= </a:t>
            </a:r>
            <a:r>
              <a:rPr lang="de-DE" sz="1600" dirty="0" smtClean="0"/>
              <a:t>U²</a:t>
            </a:r>
            <a:r>
              <a:rPr lang="de-DE" sz="1100" dirty="0" smtClean="0"/>
              <a:t>nutz</a:t>
            </a:r>
            <a:r>
              <a:rPr lang="de-DE" sz="1600" dirty="0" smtClean="0"/>
              <a:t> </a:t>
            </a:r>
            <a:r>
              <a:rPr lang="de-DE" sz="1600" dirty="0"/>
              <a:t>/ </a:t>
            </a:r>
            <a:r>
              <a:rPr lang="de-DE" sz="1600" dirty="0" smtClean="0"/>
              <a:t>U²</a:t>
            </a:r>
            <a:r>
              <a:rPr lang="de-DE" sz="1100" dirty="0" smtClean="0"/>
              <a:t>stoer</a:t>
            </a:r>
            <a:r>
              <a:rPr lang="de-DE" sz="1600" dirty="0" smtClean="0"/>
              <a:t> </a:t>
            </a:r>
          </a:p>
          <a:p>
            <a:r>
              <a:rPr lang="de-DE" sz="1600" b="1" dirty="0" err="1" smtClean="0"/>
              <a:t>SNR</a:t>
            </a:r>
            <a:r>
              <a:rPr lang="de-DE" sz="1100" b="1" dirty="0" err="1" smtClean="0"/>
              <a:t>dB</a:t>
            </a:r>
            <a:r>
              <a:rPr lang="de-DE" sz="1600" b="1" dirty="0" smtClean="0"/>
              <a:t> = </a:t>
            </a:r>
            <a:r>
              <a:rPr lang="de-DE" sz="1600" b="1" dirty="0"/>
              <a:t>10·log(SNR)= </a:t>
            </a:r>
            <a:r>
              <a:rPr lang="de-DE" sz="1600" b="1" dirty="0" smtClean="0"/>
              <a:t>20·log(</a:t>
            </a:r>
            <a:r>
              <a:rPr lang="de-DE" sz="1600" b="1" dirty="0" err="1">
                <a:solidFill>
                  <a:srgbClr val="00B050"/>
                </a:solidFill>
              </a:rPr>
              <a:t>U</a:t>
            </a:r>
            <a:r>
              <a:rPr lang="de-DE" sz="1100" b="1" dirty="0" err="1">
                <a:solidFill>
                  <a:srgbClr val="00B050"/>
                </a:solidFill>
              </a:rPr>
              <a:t>nutz</a:t>
            </a:r>
            <a:r>
              <a:rPr lang="de-DE" sz="1600" b="1" dirty="0"/>
              <a:t> </a:t>
            </a:r>
            <a:r>
              <a:rPr lang="de-DE" sz="1600" b="1" dirty="0" smtClean="0"/>
              <a:t> / </a:t>
            </a:r>
            <a:r>
              <a:rPr lang="de-DE" sz="1600" b="1" dirty="0" err="1">
                <a:solidFill>
                  <a:srgbClr val="FF0000"/>
                </a:solidFill>
              </a:rPr>
              <a:t>U</a:t>
            </a:r>
            <a:r>
              <a:rPr lang="de-DE" sz="1100" b="1" dirty="0" err="1">
                <a:solidFill>
                  <a:srgbClr val="FF0000"/>
                </a:solidFill>
              </a:rPr>
              <a:t>stoer</a:t>
            </a:r>
            <a:r>
              <a:rPr lang="de-DE" sz="1600" b="1" dirty="0" smtClean="0"/>
              <a:t>)</a:t>
            </a:r>
          </a:p>
          <a:p>
            <a:pPr marL="0" indent="358775">
              <a:buNone/>
            </a:pPr>
            <a:r>
              <a:rPr lang="de-DE" sz="1600" dirty="0" smtClean="0"/>
              <a:t>Rechenbeispiel: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   </a:t>
            </a:r>
            <a:r>
              <a:rPr lang="de-DE" sz="1600" dirty="0" err="1" smtClean="0"/>
              <a:t>Unutz</a:t>
            </a:r>
            <a:r>
              <a:rPr lang="de-DE" sz="1600" dirty="0"/>
              <a:t>:= Nutzsignal (EKG) und  </a:t>
            </a:r>
            <a:r>
              <a:rPr lang="de-DE" sz="1600" dirty="0" err="1" smtClean="0"/>
              <a:t>Ustoer</a:t>
            </a:r>
            <a:r>
              <a:rPr lang="de-DE" sz="1600" dirty="0"/>
              <a:t>:= Störsignal (50 Hz-Rauschen) </a:t>
            </a:r>
          </a:p>
          <a:p>
            <a:pPr marL="0" indent="358775">
              <a:buNone/>
            </a:pPr>
            <a:r>
              <a:rPr lang="de-DE" sz="1600" dirty="0" err="1"/>
              <a:t>SNR</a:t>
            </a:r>
            <a:r>
              <a:rPr lang="de-DE" sz="1100" dirty="0" err="1"/>
              <a:t>dB</a:t>
            </a:r>
            <a:r>
              <a:rPr lang="de-DE" sz="1600" dirty="0" smtClean="0"/>
              <a:t> </a:t>
            </a:r>
            <a:r>
              <a:rPr lang="de-DE" sz="1600" dirty="0"/>
              <a:t>= = 20·log (</a:t>
            </a:r>
            <a:r>
              <a:rPr lang="de-DE" sz="1600" b="1" dirty="0" smtClean="0">
                <a:solidFill>
                  <a:srgbClr val="00B050"/>
                </a:solidFill>
              </a:rPr>
              <a:t>1,1 mV </a:t>
            </a:r>
            <a:r>
              <a:rPr lang="de-DE" sz="1600" dirty="0"/>
              <a:t>/ </a:t>
            </a:r>
            <a:r>
              <a:rPr lang="de-DE" sz="1600" dirty="0" smtClean="0">
                <a:solidFill>
                  <a:srgbClr val="FF0000"/>
                </a:solidFill>
              </a:rPr>
              <a:t>0,021 mV</a:t>
            </a:r>
            <a:r>
              <a:rPr lang="de-DE" sz="1600" dirty="0" smtClean="0"/>
              <a:t>) = </a:t>
            </a:r>
            <a:r>
              <a:rPr lang="de-DE" sz="1600" b="1" dirty="0"/>
              <a:t>34</a:t>
            </a:r>
            <a:r>
              <a:rPr lang="de-DE" sz="1600" dirty="0"/>
              <a:t> dB</a:t>
            </a:r>
          </a:p>
          <a:p>
            <a:pPr>
              <a:buFont typeface="Wingdings"/>
              <a:buChar char="à"/>
            </a:pPr>
            <a:r>
              <a:rPr lang="de-DE" sz="1600" dirty="0" smtClean="0"/>
              <a:t>ungenügende Signalqualität für diagnostische Zwecke</a:t>
            </a:r>
          </a:p>
          <a:p>
            <a:pPr>
              <a:buFont typeface="Wingdings"/>
              <a:buChar char="à"/>
            </a:pPr>
            <a:r>
              <a:rPr lang="de-DE" sz="1600" dirty="0" smtClean="0"/>
              <a:t>Ziel: 80 dB...130 </a:t>
            </a:r>
            <a:r>
              <a:rPr lang="de-DE" sz="1600" dirty="0"/>
              <a:t>d</a:t>
            </a:r>
            <a:r>
              <a:rPr lang="de-DE" sz="1600" dirty="0" smtClean="0"/>
              <a:t>B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67544" y="692696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Signal-Rausch-Verhältnis (SNR – </a:t>
            </a:r>
            <a:r>
              <a:rPr lang="de-DE" sz="1600" b="1" dirty="0" err="1" smtClean="0"/>
              <a:t>signal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noise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ratio</a:t>
            </a:r>
            <a:r>
              <a:rPr lang="de-DE" sz="1600" b="1" dirty="0" smtClean="0"/>
              <a:t>):</a:t>
            </a:r>
            <a:endParaRPr lang="de-DE" sz="1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82" y="3501008"/>
            <a:ext cx="6837502" cy="330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1879977" y="4577054"/>
            <a:ext cx="3816424" cy="0"/>
          </a:xfrm>
          <a:prstGeom prst="line">
            <a:avLst/>
          </a:prstGeom>
          <a:ln w="44450">
            <a:solidFill>
              <a:srgbClr val="6CF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696401" y="4577054"/>
            <a:ext cx="1152128" cy="1728192"/>
          </a:xfrm>
          <a:prstGeom prst="line">
            <a:avLst/>
          </a:prstGeom>
          <a:ln w="44450">
            <a:solidFill>
              <a:srgbClr val="6CF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9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Instrumenten-</a:t>
            </a:r>
            <a:br>
              <a:rPr lang="de-DE" dirty="0" smtClean="0"/>
            </a:br>
            <a:r>
              <a:rPr lang="de-DE" dirty="0" err="1" smtClean="0"/>
              <a:t>verstärker</a:t>
            </a:r>
            <a:r>
              <a:rPr lang="de-DE" dirty="0" smtClean="0"/>
              <a:t> 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522"/>
            <a:ext cx="4623941" cy="66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24"/>
            <a:ext cx="7342881" cy="674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2232248" cy="3874442"/>
          </a:xfrm>
        </p:spPr>
        <p:txBody>
          <a:bodyPr>
            <a:normAutofit/>
          </a:bodyPr>
          <a:lstStyle/>
          <a:p>
            <a:pPr algn="l"/>
            <a:r>
              <a:rPr lang="de-DE" dirty="0" err="1" smtClean="0"/>
              <a:t>Instru-ment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enver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smtClean="0"/>
              <a:t>stärker</a:t>
            </a:r>
            <a:br>
              <a:rPr lang="de-DE" dirty="0" smtClean="0"/>
            </a:br>
            <a:r>
              <a:rPr lang="de-DE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977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Differenz-</a:t>
            </a:r>
            <a:br>
              <a:rPr lang="de-DE" dirty="0" smtClean="0"/>
            </a:br>
            <a:r>
              <a:rPr lang="de-DE" dirty="0" err="1" smtClean="0"/>
              <a:t>verstärker</a:t>
            </a:r>
            <a:endParaRPr lang="de-DE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8131"/>
            <a:ext cx="4752528" cy="662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2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" y="1124744"/>
            <a:ext cx="8943975" cy="5486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Bogen 2"/>
          <p:cNvSpPr/>
          <p:nvPr/>
        </p:nvSpPr>
        <p:spPr>
          <a:xfrm rot="10800000">
            <a:off x="4024956" y="764704"/>
            <a:ext cx="1684189" cy="2304256"/>
          </a:xfrm>
          <a:prstGeom prst="arc">
            <a:avLst>
              <a:gd name="adj1" fmla="val 16200000"/>
              <a:gd name="adj2" fmla="val 21371196"/>
            </a:avLst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ogen 5"/>
          <p:cNvSpPr/>
          <p:nvPr/>
        </p:nvSpPr>
        <p:spPr>
          <a:xfrm flipH="1">
            <a:off x="3980953" y="3212976"/>
            <a:ext cx="1800200" cy="2448272"/>
          </a:xfrm>
          <a:prstGeom prst="arc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317255" y="241442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u3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201244" y="351895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u4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854414" y="3094528"/>
            <a:ext cx="224408" cy="432048"/>
            <a:chOff x="6733160" y="260648"/>
            <a:chExt cx="224408" cy="432048"/>
          </a:xfrm>
        </p:grpSpPr>
        <p:sp>
          <p:nvSpPr>
            <p:cNvPr id="7" name="Ellipse 6"/>
            <p:cNvSpPr/>
            <p:nvPr/>
          </p:nvSpPr>
          <p:spPr>
            <a:xfrm>
              <a:off x="6773356" y="260648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6845364" y="404664"/>
              <a:ext cx="0" cy="288032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6733160" y="692696"/>
              <a:ext cx="224408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3220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sz="2000" dirty="0" smtClean="0">
                <a:latin typeface="+mj-lt"/>
                <a:ea typeface="+mj-ea"/>
                <a:cs typeface="+mj-cs"/>
              </a:rPr>
              <a:t>1.3 </a:t>
            </a:r>
            <a:r>
              <a:rPr lang="de-DE" sz="2000" dirty="0">
                <a:latin typeface="+mj-lt"/>
                <a:ea typeface="+mj-ea"/>
                <a:cs typeface="+mj-cs"/>
              </a:rPr>
              <a:t>Messkette zur Erfassung von Biosignalen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6926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	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88880"/>
              </p:ext>
            </p:extLst>
          </p:nvPr>
        </p:nvGraphicFramePr>
        <p:xfrm>
          <a:off x="248507" y="2162754"/>
          <a:ext cx="8646985" cy="126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2" name="Visio" r:id="rId3" imgW="6600752" imgH="966600" progId="Visio.Drawing.11">
                  <p:embed/>
                </p:oleObj>
              </mc:Choice>
              <mc:Fallback>
                <p:oleObj name="Visio" r:id="rId3" imgW="6600752" imgH="9666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07" y="2162754"/>
                        <a:ext cx="8646985" cy="1266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54850" y="6444072"/>
            <a:ext cx="4670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Vorlesung Medizintechnik Prof. </a:t>
            </a:r>
            <a:r>
              <a:rPr lang="de-DE" sz="1400" dirty="0" err="1" smtClean="0"/>
              <a:t>Laukner</a:t>
            </a:r>
            <a:r>
              <a:rPr lang="de-DE" sz="1400" dirty="0" smtClean="0"/>
              <a:t> HTWK Leipzig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0208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sz="2000" dirty="0">
                <a:latin typeface="+mj-lt"/>
                <a:ea typeface="+mj-ea"/>
                <a:cs typeface="+mj-cs"/>
              </a:rPr>
              <a:t>1.4 Herausforderungen bei der Messung von Biosignalen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6926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	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39552" y="79954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Biosignale mit verhältnismäßig kleinen Nutzsignalamplituden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Störungen mit verhältnismäßig großen Störsignalamplituden </a:t>
            </a:r>
          </a:p>
          <a:p>
            <a:endParaRPr lang="de-DE" dirty="0"/>
          </a:p>
          <a:p>
            <a:r>
              <a:rPr lang="de-DE" dirty="0"/>
              <a:t>Ursachen: </a:t>
            </a:r>
          </a:p>
          <a:p>
            <a:r>
              <a:rPr lang="de-DE" dirty="0"/>
              <a:t>Energieversorgung, Erdmagnetfeld, Bewegungsartefakte, überlagerte weitere Biosignale</a:t>
            </a:r>
          </a:p>
        </p:txBody>
      </p:sp>
    </p:spTree>
    <p:extLst>
      <p:ext uri="{BB962C8B-B14F-4D97-AF65-F5344CB8AC3E}">
        <p14:creationId xmlns:p14="http://schemas.microsoft.com/office/powerpoint/2010/main" val="170746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sz="2000" dirty="0" smtClean="0">
                <a:latin typeface="+mj-lt"/>
                <a:ea typeface="+mj-ea"/>
                <a:cs typeface="+mj-cs"/>
              </a:rPr>
              <a:t>1.5 </a:t>
            </a:r>
            <a:r>
              <a:rPr lang="de-DE" sz="2000" dirty="0">
                <a:latin typeface="+mj-lt"/>
                <a:ea typeface="+mj-ea"/>
                <a:cs typeface="+mj-cs"/>
              </a:rPr>
              <a:t>Herausforderungen bei der Messung von Biosignalen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660758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Kapazitive und induktive </a:t>
            </a:r>
            <a:r>
              <a:rPr lang="de-DE" b="1" dirty="0" err="1" smtClean="0"/>
              <a:t>Einkopplung</a:t>
            </a:r>
            <a:r>
              <a:rPr lang="de-DE" b="1" dirty="0" smtClean="0"/>
              <a:t> von Störsignalen </a:t>
            </a:r>
            <a:r>
              <a:rPr lang="de-DE" dirty="0" smtClean="0"/>
              <a:t>	</a:t>
            </a:r>
          </a:p>
        </p:txBody>
      </p:sp>
      <p:pic>
        <p:nvPicPr>
          <p:cNvPr id="6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2564904"/>
            <a:ext cx="4431030" cy="216916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Grafik 6"/>
          <p:cNvPicPr/>
          <p:nvPr/>
        </p:nvPicPr>
        <p:blipFill>
          <a:blip r:embed="rId4"/>
          <a:stretch>
            <a:fillRect/>
          </a:stretch>
        </p:blipFill>
        <p:spPr>
          <a:xfrm>
            <a:off x="5004047" y="2564905"/>
            <a:ext cx="3816425" cy="205828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3528" y="2195572"/>
            <a:ext cx="394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Biologisches Objekt im elektrischen Feld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797194" y="2195572"/>
            <a:ext cx="386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Biologisches Objekt und Messleitungen</a:t>
            </a:r>
          </a:p>
          <a:p>
            <a:r>
              <a:rPr lang="de-DE" dirty="0" smtClean="0"/>
              <a:t>im magnetischen Feld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644008" y="487090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-&gt; hier: Unterdrückung von Störsignalen   </a:t>
            </a:r>
          </a:p>
          <a:p>
            <a:r>
              <a:rPr lang="de-DE" dirty="0"/>
              <a:t> </a:t>
            </a:r>
            <a:r>
              <a:rPr lang="de-DE" dirty="0" smtClean="0"/>
              <a:t>    durch Verdrillen der Messleitungen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54850" y="6444072"/>
            <a:ext cx="471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Vorlesung Medizintechnik Prof. </a:t>
            </a:r>
            <a:r>
              <a:rPr lang="de-DE" sz="1400" dirty="0" err="1" smtClean="0"/>
              <a:t>Laukner</a:t>
            </a:r>
            <a:r>
              <a:rPr lang="de-DE" sz="1400" dirty="0" smtClean="0"/>
              <a:t> HTWK Leipzig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8632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98004"/>
            <a:ext cx="8896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67544" y="26064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sz="2000" dirty="0" smtClean="0">
                <a:latin typeface="+mj-lt"/>
                <a:ea typeface="+mj-ea"/>
                <a:cs typeface="+mj-cs"/>
              </a:rPr>
              <a:t>2.2 </a:t>
            </a:r>
            <a:r>
              <a:rPr lang="de-DE" sz="2000" dirty="0">
                <a:latin typeface="+mj-lt"/>
                <a:ea typeface="+mj-ea"/>
                <a:cs typeface="+mj-cs"/>
              </a:rPr>
              <a:t>Messkette zur Ableitung eines EKGs </a:t>
            </a:r>
            <a:endParaRPr lang="de-DE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22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2196</Words>
  <Application>Microsoft Office PowerPoint</Application>
  <PresentationFormat>Bildschirmpräsentation (4:3)</PresentationFormat>
  <Paragraphs>437</Paragraphs>
  <Slides>53</Slides>
  <Notes>14</Notes>
  <HiddenSlides>10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5" baseType="lpstr">
      <vt:lpstr>Larissa</vt:lpstr>
      <vt:lpstr>Visio</vt:lpstr>
      <vt:lpstr>PowerPoint-Präsentation</vt:lpstr>
      <vt:lpstr>PowerPoint-Präsentation</vt:lpstr>
      <vt:lpstr>1.1 Definition der Begriffe: Signal, Spektrum,... am Beispiel des EKGs Signal:  Die physikalische Repräsentation einer Nachricht (Information) ist das Signal. (Beuth, NT S.1.)   Beispiel: Schallwellen, elektrische Spannung, bildhaftes Zeichen, EKG. </vt:lpstr>
      <vt:lpstr>1.1 Definition der Begriffe: Signal, Spektrum,... am Beispiel des EKGs Frequenzspektrum:  Das Frequenzspektrum eines Signals gibt dessen Zusammensetzung aus verschiedenen Frequenzen (Harmonischen) an.  Es wird als Amplituden- und Phasenspektrum angegeben und kann mittels Fourier-Transformation aus der Zeitfunktion bestimmt werden.</vt:lpstr>
      <vt:lpstr>1.1 Definition der Begriffe: Signal, Spektrum,... am Beispiel des EKGs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2.4 Arten der Ansteuerung (Gleichtakt und Differenzansteuerung)</vt:lpstr>
      <vt:lpstr>2.4 Arten der Ansteuerung (Gleichtakt und Differenzansteuerung)</vt:lpstr>
      <vt:lpstr>2.7 Maßnahmen zur Verbesserung der Signalqualität</vt:lpstr>
      <vt:lpstr>PowerPoint-Präsentation</vt:lpstr>
      <vt:lpstr>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Instrumenten- verstärker 1</vt:lpstr>
      <vt:lpstr>Instru-ment- enver- stärker  2</vt:lpstr>
      <vt:lpstr>Differenz- verstärker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brain activity – origin of MEEG signals</dc:title>
  <dc:creator>sguttke</dc:creator>
  <cp:lastModifiedBy>sguttke</cp:lastModifiedBy>
  <cp:revision>485</cp:revision>
  <cp:lastPrinted>2018-02-08T20:22:29Z</cp:lastPrinted>
  <dcterms:created xsi:type="dcterms:W3CDTF">2017-04-06T07:57:44Z</dcterms:created>
  <dcterms:modified xsi:type="dcterms:W3CDTF">2018-02-08T20:23:01Z</dcterms:modified>
</cp:coreProperties>
</file>